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9" r:id="rId2"/>
    <p:sldId id="283" r:id="rId3"/>
    <p:sldId id="290" r:id="rId4"/>
    <p:sldId id="288" r:id="rId5"/>
    <p:sldId id="291" r:id="rId6"/>
    <p:sldId id="289" r:id="rId7"/>
    <p:sldId id="292" r:id="rId8"/>
    <p:sldId id="293" r:id="rId9"/>
    <p:sldId id="294" r:id="rId10"/>
    <p:sldId id="295" r:id="rId11"/>
    <p:sldId id="297" r:id="rId12"/>
    <p:sldId id="296" r:id="rId13"/>
    <p:sldId id="298" r:id="rId14"/>
    <p:sldId id="299" r:id="rId15"/>
    <p:sldId id="302" r:id="rId16"/>
    <p:sldId id="300" r:id="rId17"/>
    <p:sldId id="301" r:id="rId18"/>
    <p:sldId id="30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A86B"/>
    <a:srgbClr val="0A22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088"/>
    <p:restoredTop sz="94395"/>
  </p:normalViewPr>
  <p:slideViewPr>
    <p:cSldViewPr snapToGrid="0">
      <p:cViewPr varScale="1">
        <p:scale>
          <a:sx n="182" d="100"/>
          <a:sy n="182" d="100"/>
        </p:scale>
        <p:origin x="1488" y="184"/>
      </p:cViewPr>
      <p:guideLst>
        <p:guide orient="horz" pos="2184"/>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CA8CB-F622-5642-9470-48C9A1EFE73C}" type="datetimeFigureOut">
              <a:rPr lang="en-US" smtClean="0"/>
              <a:t>5/8/26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1FB4C8-B822-FE4E-AF25-64FE05011BCB}" type="slidenum">
              <a:rPr lang="en-US" smtClean="0"/>
              <a:t>‹#›</a:t>
            </a:fld>
            <a:endParaRPr lang="en-US"/>
          </a:p>
        </p:txBody>
      </p:sp>
    </p:spTree>
    <p:extLst>
      <p:ext uri="{BB962C8B-B14F-4D97-AF65-F5344CB8AC3E}">
        <p14:creationId xmlns:p14="http://schemas.microsoft.com/office/powerpoint/2010/main" val="1967697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1FB4C8-B822-FE4E-AF25-64FE05011BCB}" type="slidenum">
              <a:rPr lang="en-US" smtClean="0"/>
              <a:t>10</a:t>
            </a:fld>
            <a:endParaRPr lang="en-US"/>
          </a:p>
        </p:txBody>
      </p:sp>
    </p:spTree>
    <p:extLst>
      <p:ext uri="{BB962C8B-B14F-4D97-AF65-F5344CB8AC3E}">
        <p14:creationId xmlns:p14="http://schemas.microsoft.com/office/powerpoint/2010/main" val="421127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C364B-F062-8291-5DAC-9FC3B2F9A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4D5A6-2908-5400-A6CD-2D3220D11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8FBBF-3EF5-8D20-EA3C-CFC72829C3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A38695-E397-1184-81C0-C5BF047071BB}"/>
              </a:ext>
            </a:extLst>
          </p:cNvPr>
          <p:cNvSpPr>
            <a:spLocks noGrp="1"/>
          </p:cNvSpPr>
          <p:nvPr>
            <p:ph type="sldNum" sz="quarter" idx="5"/>
          </p:nvPr>
        </p:nvSpPr>
        <p:spPr/>
        <p:txBody>
          <a:bodyPr/>
          <a:lstStyle/>
          <a:p>
            <a:fld id="{721FB4C8-B822-FE4E-AF25-64FE05011BCB}" type="slidenum">
              <a:rPr lang="en-US" smtClean="0"/>
              <a:t>11</a:t>
            </a:fld>
            <a:endParaRPr lang="en-US"/>
          </a:p>
        </p:txBody>
      </p:sp>
    </p:spTree>
    <p:extLst>
      <p:ext uri="{BB962C8B-B14F-4D97-AF65-F5344CB8AC3E}">
        <p14:creationId xmlns:p14="http://schemas.microsoft.com/office/powerpoint/2010/main" val="1060338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D6D9-0939-8835-B28E-80339CE37F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D4C93-E77E-55D5-ADEB-3E46BCE26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90E911-38D7-76B0-5795-94C2813E84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5CB29-AF8B-0B68-1D47-C95E82565DC7}"/>
              </a:ext>
            </a:extLst>
          </p:cNvPr>
          <p:cNvSpPr>
            <a:spLocks noGrp="1"/>
          </p:cNvSpPr>
          <p:nvPr>
            <p:ph type="sldNum" sz="quarter" idx="5"/>
          </p:nvPr>
        </p:nvSpPr>
        <p:spPr/>
        <p:txBody>
          <a:bodyPr/>
          <a:lstStyle/>
          <a:p>
            <a:fld id="{721FB4C8-B822-FE4E-AF25-64FE05011BCB}" type="slidenum">
              <a:rPr lang="en-US" smtClean="0"/>
              <a:t>12</a:t>
            </a:fld>
            <a:endParaRPr lang="en-US"/>
          </a:p>
        </p:txBody>
      </p:sp>
    </p:spTree>
    <p:extLst>
      <p:ext uri="{BB962C8B-B14F-4D97-AF65-F5344CB8AC3E}">
        <p14:creationId xmlns:p14="http://schemas.microsoft.com/office/powerpoint/2010/main" val="3116714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62EE-6872-576F-CD74-671570EB9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81061-096D-041C-CC44-871734E8A7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A88D76-2A2D-EE17-7CC4-0E7014054D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2D00B2-12CA-2482-326C-62F687092EC0}"/>
              </a:ext>
            </a:extLst>
          </p:cNvPr>
          <p:cNvSpPr>
            <a:spLocks noGrp="1"/>
          </p:cNvSpPr>
          <p:nvPr>
            <p:ph type="sldNum" sz="quarter" idx="5"/>
          </p:nvPr>
        </p:nvSpPr>
        <p:spPr/>
        <p:txBody>
          <a:bodyPr/>
          <a:lstStyle/>
          <a:p>
            <a:fld id="{721FB4C8-B822-FE4E-AF25-64FE05011BCB}" type="slidenum">
              <a:rPr lang="en-US" smtClean="0"/>
              <a:t>13</a:t>
            </a:fld>
            <a:endParaRPr lang="en-US"/>
          </a:p>
        </p:txBody>
      </p:sp>
    </p:spTree>
    <p:extLst>
      <p:ext uri="{BB962C8B-B14F-4D97-AF65-F5344CB8AC3E}">
        <p14:creationId xmlns:p14="http://schemas.microsoft.com/office/powerpoint/2010/main" val="17267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EAD77-C48C-2018-9987-1B99D577D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FD2633-3D9F-3682-5D28-F69D9D51F4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877F8C-DD11-03EE-30DE-C3491BD25D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94354B-A201-48E3-C3C3-EFE08D96E703}"/>
              </a:ext>
            </a:extLst>
          </p:cNvPr>
          <p:cNvSpPr>
            <a:spLocks noGrp="1"/>
          </p:cNvSpPr>
          <p:nvPr>
            <p:ph type="sldNum" sz="quarter" idx="5"/>
          </p:nvPr>
        </p:nvSpPr>
        <p:spPr/>
        <p:txBody>
          <a:bodyPr/>
          <a:lstStyle/>
          <a:p>
            <a:fld id="{721FB4C8-B822-FE4E-AF25-64FE05011BCB}" type="slidenum">
              <a:rPr lang="en-US" smtClean="0"/>
              <a:t>14</a:t>
            </a:fld>
            <a:endParaRPr lang="en-US"/>
          </a:p>
        </p:txBody>
      </p:sp>
    </p:spTree>
    <p:extLst>
      <p:ext uri="{BB962C8B-B14F-4D97-AF65-F5344CB8AC3E}">
        <p14:creationId xmlns:p14="http://schemas.microsoft.com/office/powerpoint/2010/main" val="1495544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4282F-6ABD-2B1F-A20C-526834F8F1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30147-1442-A04B-F420-53A866F84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3523D1-3C87-58BD-71A8-FC0EE14A1D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5CD3A6-08AF-5550-D275-E36CBD6AB1EF}"/>
              </a:ext>
            </a:extLst>
          </p:cNvPr>
          <p:cNvSpPr>
            <a:spLocks noGrp="1"/>
          </p:cNvSpPr>
          <p:nvPr>
            <p:ph type="sldNum" sz="quarter" idx="5"/>
          </p:nvPr>
        </p:nvSpPr>
        <p:spPr/>
        <p:txBody>
          <a:bodyPr/>
          <a:lstStyle/>
          <a:p>
            <a:fld id="{721FB4C8-B822-FE4E-AF25-64FE05011BCB}" type="slidenum">
              <a:rPr lang="en-US" smtClean="0"/>
              <a:t>15</a:t>
            </a:fld>
            <a:endParaRPr lang="en-US"/>
          </a:p>
        </p:txBody>
      </p:sp>
    </p:spTree>
    <p:extLst>
      <p:ext uri="{BB962C8B-B14F-4D97-AF65-F5344CB8AC3E}">
        <p14:creationId xmlns:p14="http://schemas.microsoft.com/office/powerpoint/2010/main" val="48431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93B98D-0A91-F814-A5A6-10DB73297500}"/>
              </a:ext>
            </a:extLst>
          </p:cNvPr>
          <p:cNvSpPr/>
          <p:nvPr userDrawn="1"/>
        </p:nvSpPr>
        <p:spPr>
          <a:xfrm>
            <a:off x="0" y="0"/>
            <a:ext cx="12192000" cy="6858000"/>
          </a:xfrm>
          <a:prstGeom prst="rect">
            <a:avLst/>
          </a:prstGeom>
          <a:solidFill>
            <a:srgbClr val="0922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5186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34F8D8-6ED0-FEC6-8A17-9A1FC7386FE6}"/>
              </a:ext>
            </a:extLst>
          </p:cNvPr>
          <p:cNvSpPr/>
          <p:nvPr userDrawn="1"/>
        </p:nvSpPr>
        <p:spPr>
          <a:xfrm>
            <a:off x="0" y="0"/>
            <a:ext cx="12192000" cy="6858000"/>
          </a:xfrm>
          <a:prstGeom prst="rect">
            <a:avLst/>
          </a:prstGeom>
          <a:solidFill>
            <a:srgbClr val="0A22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47FA35E-480C-84AD-C0BD-1CAFA277C922}"/>
              </a:ext>
            </a:extLst>
          </p:cNvPr>
          <p:cNvSpPr/>
          <p:nvPr userDrawn="1"/>
        </p:nvSpPr>
        <p:spPr>
          <a:xfrm>
            <a:off x="0" y="0"/>
            <a:ext cx="12192000" cy="612221"/>
          </a:xfrm>
          <a:prstGeom prst="rect">
            <a:avLst/>
          </a:prstGeom>
          <a:solidFill>
            <a:schemeClr val="bg2">
              <a:lumMod val="75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46A7CA6-828A-199B-6707-FAEEB9BBD769}"/>
              </a:ext>
            </a:extLst>
          </p:cNvPr>
          <p:cNvSpPr>
            <a:spLocks noChangeArrowheads="1"/>
          </p:cNvSpPr>
          <p:nvPr userDrawn="1"/>
        </p:nvSpPr>
        <p:spPr bwMode="auto">
          <a:xfrm>
            <a:off x="2842591" y="175845"/>
            <a:ext cx="650681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u="none" strike="noStrike" cap="none" spc="100" normalizeH="0" dirty="0">
                <a:ln>
                  <a:noFill/>
                </a:ln>
                <a:solidFill>
                  <a:schemeClr val="bg1"/>
                </a:solidFill>
                <a:effectLst/>
                <a:latin typeface="Gotham Book" pitchFamily="2" charset="0"/>
                <a:cs typeface="Gotham Book" pitchFamily="2" charset="0"/>
              </a:rPr>
              <a:t>PRE PURCHASE EVALUATION      BEST PRACTICES</a:t>
            </a:r>
          </a:p>
        </p:txBody>
      </p:sp>
      <p:pic>
        <p:nvPicPr>
          <p:cNvPr id="5" name="Picture 4">
            <a:extLst>
              <a:ext uri="{FF2B5EF4-FFF2-40B4-BE49-F238E27FC236}">
                <a16:creationId xmlns:a16="http://schemas.microsoft.com/office/drawing/2014/main" id="{796997BE-81DF-0CAD-654E-CAE8E524DD26}"/>
              </a:ext>
            </a:extLst>
          </p:cNvPr>
          <p:cNvPicPr>
            <a:picLocks noChangeAspect="1"/>
          </p:cNvPicPr>
          <p:nvPr userDrawn="1"/>
        </p:nvPicPr>
        <p:blipFill>
          <a:blip r:embed="rId2"/>
          <a:srcRect l="22669" t="61761" r="72456" b="12233"/>
          <a:stretch>
            <a:fillRect/>
          </a:stretch>
        </p:blipFill>
        <p:spPr>
          <a:xfrm>
            <a:off x="6567225" y="190910"/>
            <a:ext cx="257086" cy="293483"/>
          </a:xfrm>
          <a:prstGeom prst="rect">
            <a:avLst/>
          </a:prstGeom>
          <a:noFill/>
        </p:spPr>
      </p:pic>
      <p:cxnSp>
        <p:nvCxnSpPr>
          <p:cNvPr id="6" name="Straight Connector 5">
            <a:extLst>
              <a:ext uri="{FF2B5EF4-FFF2-40B4-BE49-F238E27FC236}">
                <a16:creationId xmlns:a16="http://schemas.microsoft.com/office/drawing/2014/main" id="{8EFE745F-3527-4894-B0A1-B9BBAF4C9101}"/>
              </a:ext>
            </a:extLst>
          </p:cNvPr>
          <p:cNvCxnSpPr>
            <a:cxnSpLocks/>
          </p:cNvCxnSpPr>
          <p:nvPr userDrawn="1"/>
        </p:nvCxnSpPr>
        <p:spPr>
          <a:xfrm>
            <a:off x="0" y="616913"/>
            <a:ext cx="12192000" cy="0"/>
          </a:xfrm>
          <a:prstGeom prst="line">
            <a:avLst/>
          </a:prstGeom>
          <a:ln w="12700">
            <a:solidFill>
              <a:srgbClr val="CAA86B">
                <a:alpha val="50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420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512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26536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11C8BE1-6D2E-7C16-B61A-C3CA231C7DE9}"/>
              </a:ext>
            </a:extLst>
          </p:cNvPr>
          <p:cNvSpPr/>
          <p:nvPr/>
        </p:nvSpPr>
        <p:spPr>
          <a:xfrm>
            <a:off x="0" y="0"/>
            <a:ext cx="12192000" cy="6858000"/>
          </a:xfrm>
          <a:prstGeom prst="rect">
            <a:avLst/>
          </a:prstGeom>
          <a:solidFill>
            <a:srgbClr val="0A22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93A6419E-B47D-1838-1BD2-51FD377F0DC0}"/>
              </a:ext>
            </a:extLst>
          </p:cNvPr>
          <p:cNvSpPr/>
          <p:nvPr/>
        </p:nvSpPr>
        <p:spPr>
          <a:xfrm>
            <a:off x="0" y="-1"/>
            <a:ext cx="12192000" cy="1748113"/>
          </a:xfrm>
          <a:prstGeom prst="rect">
            <a:avLst/>
          </a:prstGeom>
          <a:solidFill>
            <a:schemeClr val="bg2">
              <a:lumMod val="50000"/>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6">
            <a:extLst>
              <a:ext uri="{FF2B5EF4-FFF2-40B4-BE49-F238E27FC236}">
                <a16:creationId xmlns:a16="http://schemas.microsoft.com/office/drawing/2014/main" id="{68B5CCDA-A760-669F-662C-B9E16E6BC755}"/>
              </a:ext>
            </a:extLst>
          </p:cNvPr>
          <p:cNvSpPr txBox="1">
            <a:spLocks/>
          </p:cNvSpPr>
          <p:nvPr/>
        </p:nvSpPr>
        <p:spPr>
          <a:xfrm>
            <a:off x="1544320" y="1458880"/>
            <a:ext cx="9103360" cy="3007110"/>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lgn="ctr">
              <a:buNone/>
            </a:pPr>
            <a:r>
              <a:rPr lang="en-US" sz="5400" spc="300" dirty="0">
                <a:solidFill>
                  <a:srgbClr val="0A2240"/>
                </a:solidFill>
                <a:latin typeface="Gotham Book" pitchFamily="2" charset="0"/>
                <a:cs typeface="Gotham Book" pitchFamily="2" charset="0"/>
              </a:rPr>
              <a:t>PILLARS &amp; METRICS</a:t>
            </a:r>
            <a:endParaRPr lang="en-US" sz="5400" spc="200" dirty="0">
              <a:solidFill>
                <a:srgbClr val="0A2240"/>
              </a:solidFill>
              <a:latin typeface="Gotham Book" pitchFamily="2" charset="0"/>
              <a:cs typeface="Gotham Book" pitchFamily="2" charset="0"/>
            </a:endParaRPr>
          </a:p>
        </p:txBody>
      </p:sp>
      <p:sp>
        <p:nvSpPr>
          <p:cNvPr id="5" name="Rectangle 4">
            <a:extLst>
              <a:ext uri="{FF2B5EF4-FFF2-40B4-BE49-F238E27FC236}">
                <a16:creationId xmlns:a16="http://schemas.microsoft.com/office/drawing/2014/main" id="{6B409718-E6B1-8E49-0853-DE5C8A47337D}"/>
              </a:ext>
            </a:extLst>
          </p:cNvPr>
          <p:cNvSpPr>
            <a:spLocks noChangeArrowheads="1"/>
          </p:cNvSpPr>
          <p:nvPr/>
        </p:nvSpPr>
        <p:spPr bwMode="auto">
          <a:xfrm>
            <a:off x="1562480" y="2683722"/>
            <a:ext cx="9103360"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u="none" strike="noStrike" cap="none" spc="200" normalizeH="0" dirty="0">
                <a:ln>
                  <a:noFill/>
                </a:ln>
                <a:solidFill>
                  <a:schemeClr val="bg1"/>
                </a:solidFill>
                <a:effectLst/>
                <a:latin typeface="Gotham Book" pitchFamily="2" charset="0"/>
                <a:cs typeface="Gotham Book" pitchFamily="2" charset="0"/>
              </a:rPr>
              <a:t>PRE PURCHASE</a:t>
            </a:r>
            <a:br>
              <a:rPr kumimoji="0" lang="en-US" altLang="en-US" sz="4000" u="none" strike="noStrike" cap="none" spc="200" normalizeH="0" dirty="0">
                <a:ln>
                  <a:noFill/>
                </a:ln>
                <a:solidFill>
                  <a:schemeClr val="bg1"/>
                </a:solidFill>
                <a:effectLst/>
                <a:latin typeface="Gotham Book" pitchFamily="2" charset="0"/>
                <a:cs typeface="Gotham Book" pitchFamily="2" charset="0"/>
              </a:rPr>
            </a:br>
            <a:r>
              <a:rPr kumimoji="0" lang="en-US" altLang="en-US" sz="4000" u="none" strike="noStrike" cap="none" spc="200" normalizeH="0" dirty="0">
                <a:ln>
                  <a:noFill/>
                </a:ln>
                <a:solidFill>
                  <a:schemeClr val="bg1"/>
                </a:solidFill>
                <a:effectLst/>
                <a:latin typeface="Gotham Book" pitchFamily="2" charset="0"/>
                <a:cs typeface="Gotham Book" pitchFamily="2" charset="0"/>
              </a:rPr>
              <a:t>EVALUATION</a:t>
            </a:r>
          </a:p>
          <a:p>
            <a:pPr marL="0" marR="0" lvl="0" indent="0" algn="ctr" defTabSz="914400" rtl="0" eaLnBrk="0" fontAlgn="base" latinLnBrk="0" hangingPunct="0">
              <a:lnSpc>
                <a:spcPct val="200000"/>
              </a:lnSpc>
              <a:spcBef>
                <a:spcPct val="0"/>
              </a:spcBef>
              <a:spcAft>
                <a:spcPct val="0"/>
              </a:spcAft>
              <a:buClrTx/>
              <a:buSzTx/>
              <a:buFontTx/>
              <a:buNone/>
              <a:tabLst/>
            </a:pPr>
            <a:r>
              <a:rPr kumimoji="0" lang="en-US" altLang="en-US" sz="4000" u="none" strike="noStrike" cap="none" spc="200" normalizeH="0" dirty="0">
                <a:ln>
                  <a:noFill/>
                </a:ln>
                <a:solidFill>
                  <a:srgbClr val="CAA86B"/>
                </a:solidFill>
                <a:effectLst/>
                <a:latin typeface="Gotham Book" pitchFamily="2" charset="0"/>
                <a:cs typeface="Gotham Book" pitchFamily="2" charset="0"/>
              </a:rPr>
              <a:t>BEST PRACTICES</a:t>
            </a:r>
          </a:p>
        </p:txBody>
      </p:sp>
      <p:pic>
        <p:nvPicPr>
          <p:cNvPr id="7" name="Picture 6">
            <a:extLst>
              <a:ext uri="{FF2B5EF4-FFF2-40B4-BE49-F238E27FC236}">
                <a16:creationId xmlns:a16="http://schemas.microsoft.com/office/drawing/2014/main" id="{7C4B7D5C-DF68-4113-8C06-04A8A9F26065}"/>
              </a:ext>
            </a:extLst>
          </p:cNvPr>
          <p:cNvPicPr>
            <a:picLocks noChangeAspect="1"/>
          </p:cNvPicPr>
          <p:nvPr/>
        </p:nvPicPr>
        <p:blipFill>
          <a:blip r:embed="rId2"/>
          <a:srcRect l="22669" t="61761" r="63079" b="12233"/>
          <a:stretch>
            <a:fillRect/>
          </a:stretch>
        </p:blipFill>
        <p:spPr>
          <a:xfrm>
            <a:off x="4798620" y="537117"/>
            <a:ext cx="2454095" cy="958268"/>
          </a:xfrm>
          <a:prstGeom prst="rect">
            <a:avLst/>
          </a:prstGeom>
          <a:noFill/>
        </p:spPr>
      </p:pic>
      <p:cxnSp>
        <p:nvCxnSpPr>
          <p:cNvPr id="11" name="Straight Connector 10">
            <a:extLst>
              <a:ext uri="{FF2B5EF4-FFF2-40B4-BE49-F238E27FC236}">
                <a16:creationId xmlns:a16="http://schemas.microsoft.com/office/drawing/2014/main" id="{C82D97A0-CC18-18B4-6982-20693E419E32}"/>
              </a:ext>
            </a:extLst>
          </p:cNvPr>
          <p:cNvCxnSpPr>
            <a:cxnSpLocks/>
          </p:cNvCxnSpPr>
          <p:nvPr/>
        </p:nvCxnSpPr>
        <p:spPr>
          <a:xfrm>
            <a:off x="3389814" y="4174676"/>
            <a:ext cx="5448692"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99044BC-5586-7CAA-E3B0-4879AD476A5D}"/>
              </a:ext>
            </a:extLst>
          </p:cNvPr>
          <p:cNvCxnSpPr>
            <a:cxnSpLocks/>
          </p:cNvCxnSpPr>
          <p:nvPr/>
        </p:nvCxnSpPr>
        <p:spPr>
          <a:xfrm>
            <a:off x="0" y="1748132"/>
            <a:ext cx="12192000" cy="0"/>
          </a:xfrm>
          <a:prstGeom prst="line">
            <a:avLst/>
          </a:prstGeom>
          <a:ln w="22225">
            <a:solidFill>
              <a:srgbClr val="CAA86B">
                <a:alpha val="40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23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820B6-BBF9-ECD0-61E3-0F875976489C}"/>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F6607784-5F08-CD07-EFF5-CA5FAECCD5FF}"/>
              </a:ext>
            </a:extLst>
          </p:cNvPr>
          <p:cNvSpPr txBox="1">
            <a:spLocks/>
          </p:cNvSpPr>
          <p:nvPr/>
        </p:nvSpPr>
        <p:spPr>
          <a:xfrm>
            <a:off x="1188937" y="1494035"/>
            <a:ext cx="2037866"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COMMITTEE:</a:t>
            </a:r>
          </a:p>
        </p:txBody>
      </p:sp>
      <p:cxnSp>
        <p:nvCxnSpPr>
          <p:cNvPr id="3" name="Straight Connector 2">
            <a:extLst>
              <a:ext uri="{FF2B5EF4-FFF2-40B4-BE49-F238E27FC236}">
                <a16:creationId xmlns:a16="http://schemas.microsoft.com/office/drawing/2014/main" id="{DA22D071-EFCC-D380-FEEE-7DA356C0BBA6}"/>
              </a:ext>
            </a:extLst>
          </p:cNvPr>
          <p:cNvCxnSpPr>
            <a:cxnSpLocks/>
          </p:cNvCxnSpPr>
          <p:nvPr/>
        </p:nvCxnSpPr>
        <p:spPr>
          <a:xfrm>
            <a:off x="1288910" y="5228088"/>
            <a:ext cx="9976121"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35B41A9-3CD1-1D81-A632-C03C367696F8}"/>
              </a:ext>
            </a:extLst>
          </p:cNvPr>
          <p:cNvSpPr txBox="1"/>
          <p:nvPr/>
        </p:nvSpPr>
        <p:spPr>
          <a:xfrm>
            <a:off x="1188937" y="1981466"/>
            <a:ext cx="3098809" cy="2631490"/>
          </a:xfrm>
          <a:prstGeom prst="rect">
            <a:avLst/>
          </a:prstGeom>
          <a:noFill/>
        </p:spPr>
        <p:txBody>
          <a:bodyPr wrap="square">
            <a:spAutoFit/>
          </a:bodyPr>
          <a:lstStyle/>
          <a:p>
            <a:pPr algn="l" rtl="0">
              <a:spcAft>
                <a:spcPts val="1800"/>
              </a:spcAft>
              <a:buNone/>
            </a:pPr>
            <a:r>
              <a:rPr lang="en-US" sz="1800" u="none" strike="noStrike" spc="100" dirty="0">
                <a:solidFill>
                  <a:schemeClr val="bg1"/>
                </a:solidFill>
                <a:effectLst/>
                <a:latin typeface="Gotham Book" pitchFamily="2" charset="0"/>
                <a:cs typeface="Gotham Book" pitchFamily="2" charset="0"/>
              </a:rPr>
              <a:t>PHIL STEARNS </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Stevens Aerospace and Defense</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GEORGE KLEROS </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Jet Support Services, Inc.</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MARK THIBAULT</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Crew Chiefs</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ZACH UNGERLEIDER</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ACASS</a:t>
            </a:r>
            <a:endParaRPr lang="en-US" spc="100" dirty="0">
              <a:solidFill>
                <a:srgbClr val="CAA86B"/>
              </a:solidFill>
              <a:latin typeface="Gotham Light" pitchFamily="2" charset="0"/>
              <a:cs typeface="Gotham Light" pitchFamily="2" charset="0"/>
            </a:endParaRPr>
          </a:p>
        </p:txBody>
      </p:sp>
      <p:sp>
        <p:nvSpPr>
          <p:cNvPr id="10" name="TextBox 9">
            <a:extLst>
              <a:ext uri="{FF2B5EF4-FFF2-40B4-BE49-F238E27FC236}">
                <a16:creationId xmlns:a16="http://schemas.microsoft.com/office/drawing/2014/main" id="{1CBD5577-F09C-8622-7965-4AA662C75977}"/>
              </a:ext>
            </a:extLst>
          </p:cNvPr>
          <p:cNvSpPr txBox="1"/>
          <p:nvPr/>
        </p:nvSpPr>
        <p:spPr>
          <a:xfrm>
            <a:off x="8383037" y="1981466"/>
            <a:ext cx="3221359" cy="2631490"/>
          </a:xfrm>
          <a:prstGeom prst="rect">
            <a:avLst/>
          </a:prstGeom>
          <a:noFill/>
        </p:spPr>
        <p:txBody>
          <a:bodyPr wrap="square">
            <a:spAutoFit/>
          </a:bodyPr>
          <a:lstStyle/>
          <a:p>
            <a:pPr algn="l" rtl="0">
              <a:spcAft>
                <a:spcPts val="1800"/>
              </a:spcAft>
              <a:buNone/>
            </a:pPr>
            <a:r>
              <a:rPr lang="en-US" sz="1800" u="none" strike="noStrike" spc="100" dirty="0">
                <a:solidFill>
                  <a:schemeClr val="bg1"/>
                </a:solidFill>
                <a:effectLst/>
                <a:latin typeface="Gotham Book" pitchFamily="2" charset="0"/>
                <a:cs typeface="Gotham Book" pitchFamily="2" charset="0"/>
              </a:rPr>
              <a:t>JIM RINER</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Wetzel Aviation</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JOSH PERKINS</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West Star Aviatio</a:t>
            </a:r>
            <a:r>
              <a:rPr lang="en-US" sz="1200" u="none" strike="noStrike" spc="100" dirty="0">
                <a:solidFill>
                  <a:srgbClr val="CAA86B"/>
                </a:solidFill>
                <a:effectLst/>
                <a:latin typeface="Gotham Book" pitchFamily="2" charset="0"/>
                <a:cs typeface="Gotham Book" pitchFamily="2" charset="0"/>
              </a:rPr>
              <a:t>n</a:t>
            </a:r>
            <a:endParaRPr lang="en-US" sz="1200" spc="100" dirty="0">
              <a:solidFill>
                <a:srgbClr val="CAA86B"/>
              </a:solidFill>
              <a:effectLst/>
              <a:latin typeface="Gotham Book" pitchFamily="2" charset="0"/>
              <a:cs typeface="Gotham Book"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TRAVIS FLESHMAN</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Stevens Aerospace and Defense</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CHRIS BUCHOLZ</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Crew Chiefs</a:t>
            </a:r>
            <a:endParaRPr lang="en-US" spc="100" dirty="0">
              <a:solidFill>
                <a:schemeClr val="bg1"/>
              </a:solidFill>
              <a:latin typeface="Gotham Light" pitchFamily="2" charset="0"/>
              <a:cs typeface="Gotham Light" pitchFamily="2" charset="0"/>
            </a:endParaRPr>
          </a:p>
        </p:txBody>
      </p:sp>
      <p:sp>
        <p:nvSpPr>
          <p:cNvPr id="11" name="TextBox 10">
            <a:extLst>
              <a:ext uri="{FF2B5EF4-FFF2-40B4-BE49-F238E27FC236}">
                <a16:creationId xmlns:a16="http://schemas.microsoft.com/office/drawing/2014/main" id="{FD7E1566-8AFF-A93F-26A6-7E10075567B9}"/>
              </a:ext>
            </a:extLst>
          </p:cNvPr>
          <p:cNvSpPr txBox="1"/>
          <p:nvPr/>
        </p:nvSpPr>
        <p:spPr>
          <a:xfrm>
            <a:off x="4785987" y="5369088"/>
            <a:ext cx="4405147" cy="1072217"/>
          </a:xfrm>
          <a:prstGeom prst="rect">
            <a:avLst/>
          </a:prstGeom>
          <a:noFill/>
        </p:spPr>
        <p:txBody>
          <a:bodyPr wrap="square" numCol="2">
            <a:spAutoFit/>
          </a:bodyPr>
          <a:lstStyle/>
          <a:p>
            <a:pPr algn="l" rtl="0">
              <a:spcAft>
                <a:spcPts val="1800"/>
              </a:spcAft>
              <a:buNone/>
            </a:pPr>
            <a:r>
              <a:rPr lang="en-US" sz="1800" u="none" strike="noStrike" spc="100" dirty="0">
                <a:solidFill>
                  <a:schemeClr val="bg1"/>
                </a:solidFill>
                <a:effectLst/>
                <a:latin typeface="Gotham Book" pitchFamily="2" charset="0"/>
                <a:cs typeface="Gotham Book" pitchFamily="2" charset="0"/>
              </a:rPr>
              <a:t>DOUG CARR</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NBAA</a:t>
            </a:r>
            <a:endParaRPr lang="en-US" sz="1200" spc="100" dirty="0">
              <a:solidFill>
                <a:srgbClr val="CAA86B"/>
              </a:solidFill>
              <a:effectLst/>
              <a:latin typeface="Gotham Light" pitchFamily="2" charset="0"/>
              <a:cs typeface="Gotham Light" pitchFamily="2" charset="0"/>
            </a:endParaRPr>
          </a:p>
          <a:p>
            <a:pPr algn="l" rtl="0">
              <a:spcAft>
                <a:spcPts val="1800"/>
              </a:spcAft>
              <a:buNone/>
            </a:pPr>
            <a:endParaRPr lang="en-US" sz="1800" u="none" strike="noStrike" spc="100" dirty="0">
              <a:solidFill>
                <a:schemeClr val="bg1"/>
              </a:solidFill>
              <a:effectLst/>
              <a:latin typeface="Gotham Book" pitchFamily="2" charset="0"/>
              <a:cs typeface="Gotham Book"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LEE BREWSTER</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Thoroughbred</a:t>
            </a:r>
            <a:endParaRPr lang="en-US" spc="100" dirty="0">
              <a:solidFill>
                <a:srgbClr val="CAA86B"/>
              </a:solidFill>
              <a:latin typeface="Gotham Light" pitchFamily="2" charset="0"/>
              <a:cs typeface="Gotham Light" pitchFamily="2" charset="0"/>
            </a:endParaRPr>
          </a:p>
        </p:txBody>
      </p:sp>
      <p:cxnSp>
        <p:nvCxnSpPr>
          <p:cNvPr id="16" name="Straight Connector 15">
            <a:extLst>
              <a:ext uri="{FF2B5EF4-FFF2-40B4-BE49-F238E27FC236}">
                <a16:creationId xmlns:a16="http://schemas.microsoft.com/office/drawing/2014/main" id="{84AA59A8-793E-A691-C249-C9B553D548D0}"/>
              </a:ext>
            </a:extLst>
          </p:cNvPr>
          <p:cNvCxnSpPr>
            <a:cxnSpLocks/>
            <a:stCxn id="2" idx="3"/>
          </p:cNvCxnSpPr>
          <p:nvPr/>
        </p:nvCxnSpPr>
        <p:spPr>
          <a:xfrm>
            <a:off x="3226803" y="1629912"/>
            <a:ext cx="7953387"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
        <p:nvSpPr>
          <p:cNvPr id="18" name="Content Placeholder 6">
            <a:extLst>
              <a:ext uri="{FF2B5EF4-FFF2-40B4-BE49-F238E27FC236}">
                <a16:creationId xmlns:a16="http://schemas.microsoft.com/office/drawing/2014/main" id="{BBBC39A9-473F-72E9-38AA-8DF33B4AE78A}"/>
              </a:ext>
            </a:extLst>
          </p:cNvPr>
          <p:cNvSpPr txBox="1">
            <a:spLocks/>
          </p:cNvSpPr>
          <p:nvPr/>
        </p:nvSpPr>
        <p:spPr>
          <a:xfrm>
            <a:off x="1188937" y="5405688"/>
            <a:ext cx="3597050"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REPRESENTING</a:t>
            </a:r>
            <a:r>
              <a:rPr lang="en-US" sz="1800" spc="100" dirty="0">
                <a:solidFill>
                  <a:schemeClr val="bg1"/>
                </a:solidFill>
                <a:latin typeface="Gotham Book" pitchFamily="2" charset="0"/>
                <a:cs typeface="Gotham Book" pitchFamily="2" charset="0"/>
              </a:rPr>
              <a:t> </a:t>
            </a:r>
            <a:r>
              <a:rPr lang="en-US" sz="1800" spc="100" dirty="0">
                <a:solidFill>
                  <a:srgbClr val="CAA86B"/>
                </a:solidFill>
                <a:latin typeface="Gotham Book" pitchFamily="2" charset="0"/>
                <a:cs typeface="Gotham Book" pitchFamily="2" charset="0"/>
              </a:rPr>
              <a:t>NBAA:</a:t>
            </a:r>
          </a:p>
        </p:txBody>
      </p:sp>
      <p:sp>
        <p:nvSpPr>
          <p:cNvPr id="23" name="TextBox 22">
            <a:extLst>
              <a:ext uri="{FF2B5EF4-FFF2-40B4-BE49-F238E27FC236}">
                <a16:creationId xmlns:a16="http://schemas.microsoft.com/office/drawing/2014/main" id="{08466295-1746-66D7-AE64-79981B3FC07A}"/>
              </a:ext>
            </a:extLst>
          </p:cNvPr>
          <p:cNvSpPr txBox="1"/>
          <p:nvPr/>
        </p:nvSpPr>
        <p:spPr>
          <a:xfrm>
            <a:off x="4785987" y="1996855"/>
            <a:ext cx="3098809" cy="1938992"/>
          </a:xfrm>
          <a:prstGeom prst="rect">
            <a:avLst/>
          </a:prstGeom>
          <a:noFill/>
        </p:spPr>
        <p:txBody>
          <a:bodyPr wrap="square">
            <a:spAutoFit/>
          </a:bodyPr>
          <a:lstStyle/>
          <a:p>
            <a:pPr algn="l" rtl="0">
              <a:spcAft>
                <a:spcPts val="1800"/>
              </a:spcAft>
              <a:buNone/>
            </a:pPr>
            <a:r>
              <a:rPr lang="en-US" sz="1800" u="none" strike="noStrike" spc="100" dirty="0">
                <a:solidFill>
                  <a:schemeClr val="bg1"/>
                </a:solidFill>
                <a:effectLst/>
                <a:latin typeface="Gotham Book" pitchFamily="2" charset="0"/>
                <a:cs typeface="Gotham Book" pitchFamily="2" charset="0"/>
              </a:rPr>
              <a:t>DELRAY DOBBINS</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a:solidFill>
                  <a:srgbClr val="CAA86B"/>
                </a:solidFill>
                <a:effectLst/>
                <a:latin typeface="Gotham Light" pitchFamily="2" charset="0"/>
                <a:cs typeface="Gotham Light" pitchFamily="2" charset="0"/>
              </a:rPr>
              <a:t>Engine Assurance Program (EAP)</a:t>
            </a:r>
            <a:endParaRPr lang="en-US" sz="1200" spc="100" dirty="0">
              <a:solidFill>
                <a:srgbClr val="CAA86B"/>
              </a:solidFill>
              <a:effectLst/>
              <a:latin typeface="Gotham Light" pitchFamily="2" charset="0"/>
              <a:cs typeface="Gotham Light" pitchFamily="2" charset="0"/>
            </a:endParaRPr>
          </a:p>
          <a:p>
            <a:pPr algn="l" rtl="0">
              <a:spcAft>
                <a:spcPts val="1800"/>
              </a:spcAft>
              <a:buNone/>
            </a:pPr>
            <a:r>
              <a:rPr lang="en-US" sz="1800" u="none" strike="noStrike" spc="100" dirty="0">
                <a:solidFill>
                  <a:schemeClr val="bg1"/>
                </a:solidFill>
                <a:effectLst/>
                <a:latin typeface="Gotham Book" pitchFamily="2" charset="0"/>
                <a:cs typeface="Gotham Book" pitchFamily="2" charset="0"/>
              </a:rPr>
              <a:t>BECKY MARES</a:t>
            </a:r>
            <a:br>
              <a:rPr lang="en-US" sz="1800" u="none" strike="noStrike" spc="100" dirty="0">
                <a:solidFill>
                  <a:schemeClr val="bg1"/>
                </a:solidFill>
                <a:effectLst/>
                <a:latin typeface="Gotham Book" pitchFamily="2" charset="0"/>
                <a:cs typeface="Gotham Book" pitchFamily="2" charset="0"/>
              </a:rPr>
            </a:br>
            <a:r>
              <a:rPr lang="en-US" sz="1200" u="none" strike="noStrike" spc="100" dirty="0" err="1">
                <a:solidFill>
                  <a:srgbClr val="CAA86B"/>
                </a:solidFill>
                <a:effectLst/>
                <a:latin typeface="Gotham Book" pitchFamily="2" charset="0"/>
                <a:cs typeface="Gotham Book" pitchFamily="2" charset="0"/>
              </a:rPr>
              <a:t>JetRep</a:t>
            </a:r>
            <a:endParaRPr lang="en-US" sz="1200" u="none" strike="noStrike" spc="100" dirty="0">
              <a:solidFill>
                <a:srgbClr val="CAA86B"/>
              </a:solidFill>
              <a:effectLst/>
              <a:latin typeface="Gotham Book" pitchFamily="2" charset="0"/>
              <a:cs typeface="Gotham Book" pitchFamily="2" charset="0"/>
            </a:endParaRPr>
          </a:p>
          <a:p>
            <a:pPr>
              <a:spcAft>
                <a:spcPts val="1800"/>
              </a:spcAft>
            </a:pPr>
            <a:r>
              <a:rPr lang="en-US" spc="100" dirty="0">
                <a:solidFill>
                  <a:schemeClr val="bg1"/>
                </a:solidFill>
                <a:latin typeface="Gotham Book" pitchFamily="2" charset="0"/>
                <a:cs typeface="Gotham Book" pitchFamily="2" charset="0"/>
              </a:rPr>
              <a:t>BRAD HARRIS</a:t>
            </a:r>
            <a:br>
              <a:rPr lang="en-US" spc="100" dirty="0">
                <a:solidFill>
                  <a:schemeClr val="bg1"/>
                </a:solidFill>
                <a:latin typeface="Gotham Book" pitchFamily="2" charset="0"/>
                <a:cs typeface="Gotham Book" pitchFamily="2" charset="0"/>
              </a:rPr>
            </a:br>
            <a:r>
              <a:rPr lang="en-US" sz="1200" spc="100" dirty="0">
                <a:solidFill>
                  <a:srgbClr val="CAA86B"/>
                </a:solidFill>
                <a:latin typeface="Gotham Light" pitchFamily="2" charset="0"/>
                <a:cs typeface="Gotham Light" pitchFamily="2" charset="0"/>
              </a:rPr>
              <a:t>Dallas Jet International</a:t>
            </a:r>
            <a:endParaRPr lang="en-US" spc="100" dirty="0">
              <a:solidFill>
                <a:srgbClr val="CAA86B"/>
              </a:solidFill>
              <a:latin typeface="Gotham Light" pitchFamily="2" charset="0"/>
              <a:cs typeface="Gotham Light" pitchFamily="2" charset="0"/>
            </a:endParaRPr>
          </a:p>
        </p:txBody>
      </p:sp>
    </p:spTree>
    <p:extLst>
      <p:ext uri="{BB962C8B-B14F-4D97-AF65-F5344CB8AC3E}">
        <p14:creationId xmlns:p14="http://schemas.microsoft.com/office/powerpoint/2010/main" val="2643409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AA841-D9CD-1F3B-4FD3-B3946EEB19EF}"/>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0028CBA-038F-44F1-4BCC-8105B6EF9760}"/>
              </a:ext>
            </a:extLst>
          </p:cNvPr>
          <p:cNvCxnSpPr>
            <a:cxnSpLocks/>
          </p:cNvCxnSpPr>
          <p:nvPr/>
        </p:nvCxnSpPr>
        <p:spPr>
          <a:xfrm>
            <a:off x="4997149" y="1872146"/>
            <a:ext cx="6142242"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
        <p:nvSpPr>
          <p:cNvPr id="18" name="Content Placeholder 6">
            <a:extLst>
              <a:ext uri="{FF2B5EF4-FFF2-40B4-BE49-F238E27FC236}">
                <a16:creationId xmlns:a16="http://schemas.microsoft.com/office/drawing/2014/main" id="{8982EF45-2BB4-70B1-7BA0-5B34ECE45447}"/>
              </a:ext>
            </a:extLst>
          </p:cNvPr>
          <p:cNvSpPr txBox="1">
            <a:spLocks/>
          </p:cNvSpPr>
          <p:nvPr/>
        </p:nvSpPr>
        <p:spPr>
          <a:xfrm>
            <a:off x="1063297" y="1719808"/>
            <a:ext cx="5739764"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MAINTENANCE COMMITTEE</a:t>
            </a:r>
          </a:p>
        </p:txBody>
      </p:sp>
      <p:pic>
        <p:nvPicPr>
          <p:cNvPr id="6" name="Picture 5">
            <a:extLst>
              <a:ext uri="{FF2B5EF4-FFF2-40B4-BE49-F238E27FC236}">
                <a16:creationId xmlns:a16="http://schemas.microsoft.com/office/drawing/2014/main" id="{53DAB236-A0BF-CD23-8EA9-55204D1061C9}"/>
              </a:ext>
            </a:extLst>
          </p:cNvPr>
          <p:cNvPicPr>
            <a:picLocks noChangeAspect="1"/>
          </p:cNvPicPr>
          <p:nvPr/>
        </p:nvPicPr>
        <p:blipFill>
          <a:blip r:embed="rId2"/>
          <a:srcRect l="22669" t="61761" r="63079" b="12233"/>
          <a:stretch>
            <a:fillRect/>
          </a:stretch>
        </p:blipFill>
        <p:spPr>
          <a:xfrm>
            <a:off x="1587157" y="3020263"/>
            <a:ext cx="3409992" cy="1331524"/>
          </a:xfrm>
          <a:prstGeom prst="rect">
            <a:avLst/>
          </a:prstGeom>
          <a:noFill/>
        </p:spPr>
      </p:pic>
      <p:pic>
        <p:nvPicPr>
          <p:cNvPr id="9" name="Picture 8">
            <a:extLst>
              <a:ext uri="{FF2B5EF4-FFF2-40B4-BE49-F238E27FC236}">
                <a16:creationId xmlns:a16="http://schemas.microsoft.com/office/drawing/2014/main" id="{C413DA32-515A-E8DD-DBFB-A449B06EEFE1}"/>
              </a:ext>
            </a:extLst>
          </p:cNvPr>
          <p:cNvPicPr>
            <a:picLocks noChangeAspect="1"/>
          </p:cNvPicPr>
          <p:nvPr/>
        </p:nvPicPr>
        <p:blipFill>
          <a:blip r:embed="rId3"/>
          <a:stretch>
            <a:fillRect/>
          </a:stretch>
        </p:blipFill>
        <p:spPr>
          <a:xfrm>
            <a:off x="5687818" y="3228826"/>
            <a:ext cx="4584306" cy="868605"/>
          </a:xfrm>
          <a:prstGeom prst="rect">
            <a:avLst/>
          </a:prstGeom>
        </p:spPr>
      </p:pic>
      <p:cxnSp>
        <p:nvCxnSpPr>
          <p:cNvPr id="13" name="Straight Connector 12">
            <a:extLst>
              <a:ext uri="{FF2B5EF4-FFF2-40B4-BE49-F238E27FC236}">
                <a16:creationId xmlns:a16="http://schemas.microsoft.com/office/drawing/2014/main" id="{E5C31024-135A-E296-DD3C-F25CB1C9AC1F}"/>
              </a:ext>
            </a:extLst>
          </p:cNvPr>
          <p:cNvCxnSpPr>
            <a:cxnSpLocks/>
          </p:cNvCxnSpPr>
          <p:nvPr/>
        </p:nvCxnSpPr>
        <p:spPr>
          <a:xfrm>
            <a:off x="1190291" y="5380489"/>
            <a:ext cx="9949100"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9891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E312-F4A5-D980-27F8-0FC584A867C5}"/>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EC7799A2-158B-D592-92BA-57CFA2B0B130}"/>
              </a:ext>
            </a:extLst>
          </p:cNvPr>
          <p:cNvSpPr txBox="1">
            <a:spLocks/>
          </p:cNvSpPr>
          <p:nvPr/>
        </p:nvSpPr>
        <p:spPr>
          <a:xfrm>
            <a:off x="1544320" y="1458880"/>
            <a:ext cx="9103360" cy="3007110"/>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lgn="ctr">
              <a:buNone/>
            </a:pPr>
            <a:r>
              <a:rPr lang="en-US" sz="5400" spc="300" dirty="0">
                <a:solidFill>
                  <a:srgbClr val="0A2240"/>
                </a:solidFill>
                <a:latin typeface="Gotham Book" pitchFamily="2" charset="0"/>
                <a:cs typeface="Gotham Book" pitchFamily="2" charset="0"/>
              </a:rPr>
              <a:t>PILLARS &amp; METRICS</a:t>
            </a:r>
            <a:endParaRPr lang="en-US" sz="5400" spc="200" dirty="0">
              <a:solidFill>
                <a:srgbClr val="0A2240"/>
              </a:solidFill>
              <a:latin typeface="Gotham Book" pitchFamily="2" charset="0"/>
              <a:cs typeface="Gotham Book" pitchFamily="2" charset="0"/>
            </a:endParaRPr>
          </a:p>
        </p:txBody>
      </p:sp>
      <p:sp>
        <p:nvSpPr>
          <p:cNvPr id="11" name="Title 1">
            <a:extLst>
              <a:ext uri="{FF2B5EF4-FFF2-40B4-BE49-F238E27FC236}">
                <a16:creationId xmlns:a16="http://schemas.microsoft.com/office/drawing/2014/main" id="{1AC0EFBB-E29A-09BA-D48A-B6B9962D873A}"/>
              </a:ext>
            </a:extLst>
          </p:cNvPr>
          <p:cNvSpPr txBox="1">
            <a:spLocks/>
          </p:cNvSpPr>
          <p:nvPr/>
        </p:nvSpPr>
        <p:spPr>
          <a:xfrm>
            <a:off x="1330784" y="2325168"/>
            <a:ext cx="3183000" cy="398795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40000"/>
              </a:lnSpc>
            </a:pPr>
            <a:r>
              <a:rPr lang="en-US" sz="1400" spc="40" dirty="0">
                <a:solidFill>
                  <a:schemeClr val="bg1"/>
                </a:solidFill>
                <a:latin typeface="Gotham Light" pitchFamily="2" charset="0"/>
                <a:cs typeface="Gotham Light" pitchFamily="2" charset="0"/>
              </a:rPr>
              <a:t>To educate and guide buyers, sellers, brokers, and all those involved with the Pre-Purchase Event (PPE) with the ultimate goal of reducing time, cost, </a:t>
            </a:r>
            <a:br>
              <a:rPr lang="en-US" sz="1400" spc="40" dirty="0">
                <a:solidFill>
                  <a:schemeClr val="bg1"/>
                </a:solidFill>
                <a:latin typeface="Gotham Light" pitchFamily="2" charset="0"/>
                <a:cs typeface="Gotham Light" pitchFamily="2" charset="0"/>
              </a:rPr>
            </a:br>
            <a:r>
              <a:rPr lang="en-US" sz="1400" spc="40" dirty="0">
                <a:solidFill>
                  <a:schemeClr val="bg1"/>
                </a:solidFill>
                <a:latin typeface="Gotham Light" pitchFamily="2" charset="0"/>
                <a:cs typeface="Gotham Light" pitchFamily="2" charset="0"/>
              </a:rPr>
              <a:t>and unnecessary risk while increasing event satisfaction with all involved to keep the process moving forward to </a:t>
            </a:r>
            <a:br>
              <a:rPr lang="en-US" sz="1400" spc="40" dirty="0">
                <a:solidFill>
                  <a:schemeClr val="bg1"/>
                </a:solidFill>
                <a:latin typeface="Gotham Light" pitchFamily="2" charset="0"/>
                <a:cs typeface="Gotham Light" pitchFamily="2" charset="0"/>
              </a:rPr>
            </a:br>
            <a:r>
              <a:rPr lang="en-US" sz="1400" spc="40" dirty="0">
                <a:solidFill>
                  <a:schemeClr val="bg1"/>
                </a:solidFill>
                <a:latin typeface="Gotham Light" pitchFamily="2" charset="0"/>
                <a:cs typeface="Gotham Light" pitchFamily="2" charset="0"/>
              </a:rPr>
              <a:t>it’s best resolution.</a:t>
            </a:r>
            <a:br>
              <a:rPr lang="en-US" sz="1400" dirty="0">
                <a:solidFill>
                  <a:schemeClr val="bg1"/>
                </a:solidFill>
                <a:latin typeface="Gotham Light" pitchFamily="2" charset="0"/>
                <a:cs typeface="Gotham Light" pitchFamily="2" charset="0"/>
              </a:rPr>
            </a:br>
            <a:endParaRPr lang="en-US" sz="1400" dirty="0">
              <a:solidFill>
                <a:schemeClr val="bg1"/>
              </a:solidFill>
              <a:latin typeface="Gotham Light" pitchFamily="2" charset="0"/>
              <a:cs typeface="Gotham Light" pitchFamily="2" charset="0"/>
            </a:endParaRPr>
          </a:p>
        </p:txBody>
      </p:sp>
      <p:sp>
        <p:nvSpPr>
          <p:cNvPr id="15" name="Title 1">
            <a:extLst>
              <a:ext uri="{FF2B5EF4-FFF2-40B4-BE49-F238E27FC236}">
                <a16:creationId xmlns:a16="http://schemas.microsoft.com/office/drawing/2014/main" id="{611595D6-44DA-E49C-28A4-9F2D839AB0E6}"/>
              </a:ext>
            </a:extLst>
          </p:cNvPr>
          <p:cNvSpPr txBox="1">
            <a:spLocks/>
          </p:cNvSpPr>
          <p:nvPr/>
        </p:nvSpPr>
        <p:spPr>
          <a:xfrm>
            <a:off x="1318676" y="1900383"/>
            <a:ext cx="3697266" cy="36386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1800"/>
              <a:buFont typeface="Arial"/>
              <a:buNone/>
              <a:defRPr sz="4400" b="0"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000" spc="200" dirty="0">
                <a:solidFill>
                  <a:srgbClr val="CAA86B"/>
                </a:solidFill>
                <a:latin typeface="Gotham Medium" pitchFamily="2" charset="0"/>
                <a:cs typeface="Gotham Medium" pitchFamily="2" charset="0"/>
              </a:rPr>
              <a:t>PURPOSE</a:t>
            </a:r>
          </a:p>
        </p:txBody>
      </p:sp>
      <p:sp>
        <p:nvSpPr>
          <p:cNvPr id="16" name="Text Placeholder 2">
            <a:extLst>
              <a:ext uri="{FF2B5EF4-FFF2-40B4-BE49-F238E27FC236}">
                <a16:creationId xmlns:a16="http://schemas.microsoft.com/office/drawing/2014/main" id="{065EC1B6-F10E-D0AB-5068-B114886CBFDC}"/>
              </a:ext>
            </a:extLst>
          </p:cNvPr>
          <p:cNvSpPr txBox="1">
            <a:spLocks/>
          </p:cNvSpPr>
          <p:nvPr/>
        </p:nvSpPr>
        <p:spPr>
          <a:xfrm>
            <a:off x="5318180" y="2935390"/>
            <a:ext cx="6283429" cy="1483555"/>
          </a:xfrm>
          <a:prstGeom prst="rect">
            <a:avLst/>
          </a:prstGeom>
          <a:noFill/>
          <a:ln w="0">
            <a:noFill/>
          </a:ln>
        </p:spPr>
        <p:txBody>
          <a:bodyPr spcFirstLastPara="1" wrap="square" lIns="91425" tIns="45700" rIns="91425" bIns="45700" numCol="2"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lt1"/>
              </a:buClr>
              <a:buSzPts val="1800"/>
              <a:buFont typeface="Arial"/>
              <a:buChar char="•"/>
              <a:defRPr sz="2800" b="0" i="0" u="none" strike="noStrike" cap="none">
                <a:solidFill>
                  <a:schemeClr val="lt1"/>
                </a:solidFill>
                <a:latin typeface="Arial"/>
                <a:ea typeface="Arial"/>
                <a:cs typeface="Arial"/>
                <a:sym typeface="Arial"/>
              </a:defRPr>
            </a:lvl1pPr>
            <a:lvl2pPr marL="914400" marR="0" lvl="1" indent="-342900" algn="l" rtl="0">
              <a:lnSpc>
                <a:spcPct val="90000"/>
              </a:lnSpc>
              <a:spcBef>
                <a:spcPts val="500"/>
              </a:spcBef>
              <a:spcAft>
                <a:spcPts val="0"/>
              </a:spcAft>
              <a:buClr>
                <a:schemeClr val="lt1"/>
              </a:buClr>
              <a:buSzPts val="1800"/>
              <a:buFont typeface="Arial"/>
              <a:buChar char="•"/>
              <a:defRPr sz="2400" b="0" i="0" u="none" strike="noStrike" cap="none">
                <a:solidFill>
                  <a:schemeClr val="lt1"/>
                </a:solidFill>
                <a:latin typeface="Arial"/>
                <a:ea typeface="Arial"/>
                <a:cs typeface="Arial"/>
                <a:sym typeface="Arial"/>
              </a:defRPr>
            </a:lvl2pPr>
            <a:lvl3pPr marL="1371600" marR="0" lvl="2" indent="-342900" algn="l" rtl="0">
              <a:lnSpc>
                <a:spcPct val="90000"/>
              </a:lnSpc>
              <a:spcBef>
                <a:spcPts val="500"/>
              </a:spcBef>
              <a:spcAft>
                <a:spcPts val="0"/>
              </a:spcAft>
              <a:buClr>
                <a:schemeClr val="lt1"/>
              </a:buClr>
              <a:buSzPts val="1800"/>
              <a:buFont typeface="Arial"/>
              <a:buChar char="•"/>
              <a:defRPr sz="2000" b="0" i="0" u="none" strike="noStrike" cap="none">
                <a:solidFill>
                  <a:schemeClr val="lt1"/>
                </a:solidFill>
                <a:latin typeface="Arial"/>
                <a:ea typeface="Arial"/>
                <a:cs typeface="Arial"/>
                <a:sym typeface="Arial"/>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lgn="ctr">
              <a:lnSpc>
                <a:spcPct val="110000"/>
              </a:lnSpc>
              <a:buFont typeface="Arial"/>
              <a:buNone/>
            </a:pPr>
            <a:r>
              <a:rPr lang="en-US" sz="1600" spc="100" dirty="0">
                <a:solidFill>
                  <a:schemeClr val="bg1"/>
                </a:solidFill>
                <a:latin typeface="Gotham Book" pitchFamily="2" charset="0"/>
                <a:cs typeface="Gotham Book" pitchFamily="2" charset="0"/>
              </a:rPr>
              <a:t>ON PROGRAM</a:t>
            </a:r>
          </a:p>
          <a:p>
            <a:pPr marL="114300" indent="0" algn="ctr">
              <a:lnSpc>
                <a:spcPct val="110000"/>
              </a:lnSpc>
              <a:buFont typeface="Arial"/>
              <a:buNone/>
            </a:pPr>
            <a:r>
              <a:rPr lang="en-US" sz="1600" spc="100" dirty="0">
                <a:solidFill>
                  <a:schemeClr val="bg1"/>
                </a:solidFill>
                <a:latin typeface="Gotham Book" pitchFamily="2" charset="0"/>
                <a:cs typeface="Gotham Book" pitchFamily="2" charset="0"/>
              </a:rPr>
              <a:t>Guidance from OEM, </a:t>
            </a:r>
            <a:br>
              <a:rPr lang="en-US" sz="1600" spc="100" dirty="0">
                <a:solidFill>
                  <a:schemeClr val="bg1"/>
                </a:solidFill>
                <a:latin typeface="Gotham Book" pitchFamily="2" charset="0"/>
                <a:cs typeface="Gotham Book" pitchFamily="2" charset="0"/>
              </a:rPr>
            </a:br>
            <a:r>
              <a:rPr lang="en-US" sz="1600" spc="100" dirty="0">
                <a:solidFill>
                  <a:schemeClr val="bg1"/>
                </a:solidFill>
                <a:latin typeface="Gotham Book" pitchFamily="2" charset="0"/>
                <a:cs typeface="Gotham Book" pitchFamily="2" charset="0"/>
              </a:rPr>
              <a:t>SPT Runs, FOD check</a:t>
            </a:r>
          </a:p>
          <a:p>
            <a:pPr marL="114300" indent="0" algn="ctr">
              <a:lnSpc>
                <a:spcPct val="110000"/>
              </a:lnSpc>
              <a:buFont typeface="Arial"/>
              <a:buNone/>
            </a:pPr>
            <a:endParaRPr lang="en-US" sz="1600" spc="100" dirty="0">
              <a:solidFill>
                <a:schemeClr val="bg1"/>
              </a:solidFill>
              <a:latin typeface="Gotham Book" pitchFamily="2" charset="0"/>
              <a:cs typeface="Gotham Book" pitchFamily="2" charset="0"/>
            </a:endParaRPr>
          </a:p>
          <a:p>
            <a:pPr marL="114300" indent="0" algn="ctr">
              <a:lnSpc>
                <a:spcPct val="110000"/>
              </a:lnSpc>
              <a:buFont typeface="Arial"/>
              <a:buNone/>
            </a:pPr>
            <a:r>
              <a:rPr lang="en-US" sz="1600" spc="100" dirty="0">
                <a:solidFill>
                  <a:schemeClr val="bg1"/>
                </a:solidFill>
                <a:latin typeface="Gotham Book" pitchFamily="2" charset="0"/>
                <a:cs typeface="Gotham Book" pitchFamily="2" charset="0"/>
              </a:rPr>
              <a:t>NOT ON PROGRAM</a:t>
            </a:r>
          </a:p>
          <a:p>
            <a:pPr marL="114300" indent="0" algn="ctr">
              <a:lnSpc>
                <a:spcPct val="110000"/>
              </a:lnSpc>
              <a:buFont typeface="Arial"/>
              <a:buNone/>
            </a:pPr>
            <a:r>
              <a:rPr lang="en-US" sz="1600" spc="100" dirty="0">
                <a:solidFill>
                  <a:schemeClr val="bg1"/>
                </a:solidFill>
                <a:latin typeface="Gotham Book" pitchFamily="2" charset="0"/>
                <a:cs typeface="Gotham Book" pitchFamily="2" charset="0"/>
              </a:rPr>
              <a:t>Do what it would take to </a:t>
            </a:r>
            <a:br>
              <a:rPr lang="en-US" sz="1600" spc="100" dirty="0">
                <a:solidFill>
                  <a:schemeClr val="bg1"/>
                </a:solidFill>
                <a:latin typeface="Gotham Book" pitchFamily="2" charset="0"/>
                <a:cs typeface="Gotham Book" pitchFamily="2" charset="0"/>
              </a:rPr>
            </a:br>
            <a:r>
              <a:rPr lang="en-US" sz="1600" spc="100" dirty="0">
                <a:solidFill>
                  <a:schemeClr val="bg1"/>
                </a:solidFill>
                <a:latin typeface="Gotham Book" pitchFamily="2" charset="0"/>
                <a:cs typeface="Gotham Book" pitchFamily="2" charset="0"/>
              </a:rPr>
              <a:t>get them on a program</a:t>
            </a:r>
          </a:p>
          <a:p>
            <a:pPr marL="114300" indent="0" algn="ctr">
              <a:buFont typeface="Arial"/>
              <a:buNone/>
            </a:pPr>
            <a:endParaRPr lang="en-US" sz="2200" dirty="0">
              <a:latin typeface="Gotham Book" pitchFamily="2" charset="0"/>
              <a:cs typeface="Gotham Book" pitchFamily="2" charset="0"/>
            </a:endParaRPr>
          </a:p>
        </p:txBody>
      </p:sp>
      <p:sp>
        <p:nvSpPr>
          <p:cNvPr id="17" name="Rectangle 16">
            <a:extLst>
              <a:ext uri="{FF2B5EF4-FFF2-40B4-BE49-F238E27FC236}">
                <a16:creationId xmlns:a16="http://schemas.microsoft.com/office/drawing/2014/main" id="{390759F2-2368-00C6-B773-CFBE318C0508}"/>
              </a:ext>
            </a:extLst>
          </p:cNvPr>
          <p:cNvSpPr/>
          <p:nvPr/>
        </p:nvSpPr>
        <p:spPr>
          <a:xfrm>
            <a:off x="6440466" y="1122956"/>
            <a:ext cx="4171166" cy="603241"/>
          </a:xfrm>
          <a:prstGeom prst="rect">
            <a:avLst/>
          </a:prstGeom>
          <a:solidFill>
            <a:schemeClr val="bg2">
              <a:lumMod val="75000"/>
              <a:alpha val="2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F172678-E92A-7D65-71CD-507743EB7005}"/>
              </a:ext>
            </a:extLst>
          </p:cNvPr>
          <p:cNvSpPr txBox="1"/>
          <p:nvPr/>
        </p:nvSpPr>
        <p:spPr>
          <a:xfrm>
            <a:off x="6440466" y="1189347"/>
            <a:ext cx="4171166" cy="430887"/>
          </a:xfrm>
          <a:prstGeom prst="rect">
            <a:avLst/>
          </a:prstGeom>
          <a:noFill/>
          <a:ln>
            <a:noFill/>
          </a:ln>
        </p:spPr>
        <p:txBody>
          <a:bodyPr wrap="square" rtlCol="0">
            <a:spAutoFit/>
          </a:bodyPr>
          <a:lstStyle/>
          <a:p>
            <a:pPr algn="ctr"/>
            <a:r>
              <a:rPr lang="en-US" sz="2200" spc="100" dirty="0">
                <a:solidFill>
                  <a:schemeClr val="bg1"/>
                </a:solidFill>
                <a:latin typeface="Gotham Book" pitchFamily="2" charset="0"/>
                <a:cs typeface="Gotham Book" pitchFamily="2" charset="0"/>
              </a:rPr>
              <a:t>INFO GATHERING</a:t>
            </a:r>
          </a:p>
        </p:txBody>
      </p:sp>
      <p:cxnSp>
        <p:nvCxnSpPr>
          <p:cNvPr id="19" name="Straight Connector 18">
            <a:extLst>
              <a:ext uri="{FF2B5EF4-FFF2-40B4-BE49-F238E27FC236}">
                <a16:creationId xmlns:a16="http://schemas.microsoft.com/office/drawing/2014/main" id="{12CECBB3-83ED-0D00-ED01-6E0126FC1B40}"/>
              </a:ext>
            </a:extLst>
          </p:cNvPr>
          <p:cNvCxnSpPr>
            <a:cxnSpLocks/>
          </p:cNvCxnSpPr>
          <p:nvPr/>
        </p:nvCxnSpPr>
        <p:spPr>
          <a:xfrm>
            <a:off x="5831522" y="3438627"/>
            <a:ext cx="2370086" cy="0"/>
          </a:xfrm>
          <a:prstGeom prst="line">
            <a:avLst/>
          </a:prstGeom>
          <a:ln w="15875">
            <a:solidFill>
              <a:srgbClr val="CBAB63"/>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06B7EA21-DA88-415B-43EF-4A878814C17C}"/>
              </a:ext>
            </a:extLst>
          </p:cNvPr>
          <p:cNvSpPr/>
          <p:nvPr/>
        </p:nvSpPr>
        <p:spPr>
          <a:xfrm>
            <a:off x="6440466" y="2084230"/>
            <a:ext cx="4171166" cy="661404"/>
          </a:xfrm>
          <a:prstGeom prst="rect">
            <a:avLst/>
          </a:prstGeom>
          <a:solidFill>
            <a:srgbClr val="CBAB63">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F3343DF-8760-8E4A-6BEE-B3A526204186}"/>
              </a:ext>
            </a:extLst>
          </p:cNvPr>
          <p:cNvSpPr txBox="1"/>
          <p:nvPr/>
        </p:nvSpPr>
        <p:spPr>
          <a:xfrm>
            <a:off x="6440466" y="2232881"/>
            <a:ext cx="4171166" cy="384721"/>
          </a:xfrm>
          <a:prstGeom prst="rect">
            <a:avLst/>
          </a:prstGeom>
          <a:noFill/>
          <a:ln>
            <a:noFill/>
          </a:ln>
        </p:spPr>
        <p:txBody>
          <a:bodyPr wrap="square" rtlCol="0">
            <a:spAutoFit/>
          </a:bodyPr>
          <a:lstStyle/>
          <a:p>
            <a:pPr algn="ctr"/>
            <a:r>
              <a:rPr lang="en-US" sz="1900" spc="100" dirty="0">
                <a:solidFill>
                  <a:srgbClr val="CBAB63"/>
                </a:solidFill>
                <a:latin typeface="Gotham Book" pitchFamily="2" charset="0"/>
                <a:cs typeface="Gotham Book" pitchFamily="2" charset="0"/>
              </a:rPr>
              <a:t>ENGINE/APU</a:t>
            </a:r>
          </a:p>
        </p:txBody>
      </p:sp>
      <p:sp>
        <p:nvSpPr>
          <p:cNvPr id="23" name="Rectangle 22">
            <a:extLst>
              <a:ext uri="{FF2B5EF4-FFF2-40B4-BE49-F238E27FC236}">
                <a16:creationId xmlns:a16="http://schemas.microsoft.com/office/drawing/2014/main" id="{714A3990-2005-D244-7D0A-ED2B27227E6B}"/>
              </a:ext>
            </a:extLst>
          </p:cNvPr>
          <p:cNvSpPr/>
          <p:nvPr/>
        </p:nvSpPr>
        <p:spPr>
          <a:xfrm>
            <a:off x="6440466" y="4432403"/>
            <a:ext cx="4171166" cy="661404"/>
          </a:xfrm>
          <a:prstGeom prst="rect">
            <a:avLst/>
          </a:prstGeom>
          <a:solidFill>
            <a:srgbClr val="CBAB63">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0267BF2-44B3-7EED-1B2C-C1B0011AE7F5}"/>
              </a:ext>
            </a:extLst>
          </p:cNvPr>
          <p:cNvSpPr txBox="1"/>
          <p:nvPr/>
        </p:nvSpPr>
        <p:spPr>
          <a:xfrm>
            <a:off x="6440465" y="4578799"/>
            <a:ext cx="4171166" cy="384721"/>
          </a:xfrm>
          <a:prstGeom prst="rect">
            <a:avLst/>
          </a:prstGeom>
          <a:noFill/>
          <a:ln>
            <a:noFill/>
          </a:ln>
        </p:spPr>
        <p:txBody>
          <a:bodyPr wrap="square" rtlCol="0">
            <a:spAutoFit/>
          </a:bodyPr>
          <a:lstStyle/>
          <a:p>
            <a:pPr algn="ctr"/>
            <a:r>
              <a:rPr lang="en-CA" sz="1900" spc="100" dirty="0">
                <a:solidFill>
                  <a:srgbClr val="CBAB63"/>
                </a:solidFill>
                <a:latin typeface="Gotham Book" pitchFamily="2" charset="0"/>
                <a:cs typeface="Gotham Book" pitchFamily="2" charset="0"/>
              </a:rPr>
              <a:t>DECISION MATRIX</a:t>
            </a:r>
          </a:p>
        </p:txBody>
      </p:sp>
      <p:cxnSp>
        <p:nvCxnSpPr>
          <p:cNvPr id="28" name="Straight Connector 27">
            <a:extLst>
              <a:ext uri="{FF2B5EF4-FFF2-40B4-BE49-F238E27FC236}">
                <a16:creationId xmlns:a16="http://schemas.microsoft.com/office/drawing/2014/main" id="{66D757FE-FCFF-EB32-8BD5-005EA9E8A55A}"/>
              </a:ext>
            </a:extLst>
          </p:cNvPr>
          <p:cNvCxnSpPr>
            <a:cxnSpLocks/>
          </p:cNvCxnSpPr>
          <p:nvPr/>
        </p:nvCxnSpPr>
        <p:spPr>
          <a:xfrm>
            <a:off x="8784290" y="3434092"/>
            <a:ext cx="2515081" cy="4535"/>
          </a:xfrm>
          <a:prstGeom prst="line">
            <a:avLst/>
          </a:prstGeom>
          <a:ln w="15875">
            <a:solidFill>
              <a:srgbClr val="CBAB63"/>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0A5171CD-35DC-287D-6752-18895719BDC7}"/>
              </a:ext>
            </a:extLst>
          </p:cNvPr>
          <p:cNvSpPr/>
          <p:nvPr/>
        </p:nvSpPr>
        <p:spPr>
          <a:xfrm>
            <a:off x="6440466" y="5436118"/>
            <a:ext cx="4171166" cy="877005"/>
          </a:xfrm>
          <a:prstGeom prst="rect">
            <a:avLst/>
          </a:prstGeom>
          <a:solidFill>
            <a:schemeClr val="bg2">
              <a:lumMod val="75000"/>
              <a:alpha val="2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06157EC-8A4A-CA31-2A7B-43220B4D032A}"/>
              </a:ext>
            </a:extLst>
          </p:cNvPr>
          <p:cNvSpPr txBox="1"/>
          <p:nvPr/>
        </p:nvSpPr>
        <p:spPr>
          <a:xfrm>
            <a:off x="6797208" y="5582515"/>
            <a:ext cx="3457679" cy="677108"/>
          </a:xfrm>
          <a:prstGeom prst="rect">
            <a:avLst/>
          </a:prstGeom>
          <a:noFill/>
          <a:ln>
            <a:noFill/>
          </a:ln>
        </p:spPr>
        <p:txBody>
          <a:bodyPr wrap="square" rtlCol="0">
            <a:spAutoFit/>
          </a:bodyPr>
          <a:lstStyle/>
          <a:p>
            <a:pPr algn="ctr"/>
            <a:r>
              <a:rPr lang="en-CA" sz="1900" spc="100" dirty="0">
                <a:solidFill>
                  <a:schemeClr val="bg1"/>
                </a:solidFill>
                <a:latin typeface="Gotham Book" pitchFamily="2" charset="0"/>
                <a:cs typeface="Gotham Book" pitchFamily="2" charset="0"/>
              </a:rPr>
              <a:t>Guidance to the next step of evaluation</a:t>
            </a:r>
          </a:p>
        </p:txBody>
      </p:sp>
      <p:cxnSp>
        <p:nvCxnSpPr>
          <p:cNvPr id="31" name="Straight Connector 30">
            <a:extLst>
              <a:ext uri="{FF2B5EF4-FFF2-40B4-BE49-F238E27FC236}">
                <a16:creationId xmlns:a16="http://schemas.microsoft.com/office/drawing/2014/main" id="{A6062200-28F0-9072-7C2B-04129AD2A852}"/>
              </a:ext>
            </a:extLst>
          </p:cNvPr>
          <p:cNvCxnSpPr>
            <a:cxnSpLocks/>
          </p:cNvCxnSpPr>
          <p:nvPr/>
        </p:nvCxnSpPr>
        <p:spPr>
          <a:xfrm>
            <a:off x="1442663" y="2325168"/>
            <a:ext cx="2903094"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775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3764B6-D1CB-820F-145F-82574956B5B4}"/>
              </a:ext>
            </a:extLst>
          </p:cNvPr>
          <p:cNvSpPr>
            <a:spLocks noChangeArrowheads="1"/>
          </p:cNvSpPr>
          <p:nvPr/>
        </p:nvSpPr>
        <p:spPr bwMode="auto">
          <a:xfrm>
            <a:off x="1544320" y="1191755"/>
            <a:ext cx="910336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u="none" strike="noStrike" cap="none" spc="200" normalizeH="0" dirty="0">
                <a:ln>
                  <a:noFill/>
                </a:ln>
                <a:solidFill>
                  <a:schemeClr val="bg1">
                    <a:alpha val="27000"/>
                  </a:schemeClr>
                </a:solidFill>
                <a:effectLst/>
                <a:latin typeface="Gotham Light" pitchFamily="2" charset="0"/>
                <a:cs typeface="Gotham Light" pitchFamily="2" charset="0"/>
              </a:rPr>
              <a:t>OVERVIEW</a:t>
            </a:r>
          </a:p>
        </p:txBody>
      </p:sp>
      <p:sp>
        <p:nvSpPr>
          <p:cNvPr id="3" name="Rectangle 1">
            <a:extLst>
              <a:ext uri="{FF2B5EF4-FFF2-40B4-BE49-F238E27FC236}">
                <a16:creationId xmlns:a16="http://schemas.microsoft.com/office/drawing/2014/main" id="{D87163CC-4926-651E-31BB-985DF412241F}"/>
              </a:ext>
            </a:extLst>
          </p:cNvPr>
          <p:cNvSpPr>
            <a:spLocks noChangeArrowheads="1"/>
          </p:cNvSpPr>
          <p:nvPr/>
        </p:nvSpPr>
        <p:spPr bwMode="auto">
          <a:xfrm>
            <a:off x="980387" y="2257948"/>
            <a:ext cx="10520313" cy="377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spcCol="457200" anchor="ctr" anchorCtr="0" compatLnSpc="1">
            <a:prstTxWarp prst="textNoShape">
              <a:avLst/>
            </a:prstTxWarp>
            <a:spAutoFit/>
          </a:bodyPr>
          <a:lstStyle/>
          <a:p>
            <a:pPr marL="0" marR="0" lvl="0" indent="0" algn="l" defTabSz="914400" rtl="0" eaLnBrk="0" fontAlgn="base" latinLnBrk="0" hangingPunct="0">
              <a:lnSpc>
                <a:spcPct val="150000"/>
              </a:lnSpc>
              <a:spcAft>
                <a:spcPts val="1200"/>
              </a:spcAft>
              <a:buClrTx/>
              <a:buSzTx/>
              <a:buFontTx/>
              <a:buNone/>
              <a:tabLst/>
            </a:pPr>
            <a:r>
              <a:rPr kumimoji="0" lang="en-US" altLang="en-US" sz="1200" u="none" strike="noStrike" cap="none" normalizeH="0" baseline="0" dirty="0">
                <a:ln>
                  <a:noFill/>
                </a:ln>
                <a:solidFill>
                  <a:srgbClr val="CAA86B"/>
                </a:solidFill>
                <a:effectLst/>
                <a:latin typeface="Gotham Book" pitchFamily="2" charset="0"/>
                <a:cs typeface="Gotham Book" pitchFamily="2" charset="0"/>
              </a:rPr>
              <a:t>PRE-PURCHASE EVALUATIONS </a:t>
            </a:r>
            <a:r>
              <a:rPr kumimoji="0" lang="en-US" altLang="en-US" sz="1200" u="none" strike="noStrike" cap="none" normalizeH="0" baseline="0" dirty="0">
                <a:ln>
                  <a:noFill/>
                </a:ln>
                <a:solidFill>
                  <a:schemeClr val="bg1"/>
                </a:solidFill>
                <a:effectLst/>
                <a:latin typeface="Gotham Book" pitchFamily="2" charset="0"/>
                <a:cs typeface="Gotham Book" pitchFamily="2" charset="0"/>
              </a:rPr>
              <a:t>are core to the aircraft transaction process. </a:t>
            </a:r>
            <a:r>
              <a:rPr kumimoji="0" lang="en-US" altLang="en-US" sz="1200" u="none" strike="noStrike" cap="none" normalizeH="0" baseline="0" dirty="0">
                <a:ln>
                  <a:noFill/>
                </a:ln>
                <a:solidFill>
                  <a:schemeClr val="bg1"/>
                </a:solidFill>
                <a:effectLst/>
                <a:latin typeface="Gotham Light" pitchFamily="2" charset="0"/>
                <a:cs typeface="Gotham Light" pitchFamily="2" charset="0"/>
              </a:rPr>
              <a:t>Over the years, these events have grown to become more time consuming and have, in many cases, taken on more technical activities and risk than reasonably necessary. </a:t>
            </a:r>
          </a:p>
          <a:p>
            <a:pPr marL="0" marR="0" lvl="0" indent="0" algn="l" defTabSz="914400" rtl="0" eaLnBrk="0" fontAlgn="base" latinLnBrk="0" hangingPunct="0">
              <a:lnSpc>
                <a:spcPct val="150000"/>
              </a:lnSpc>
              <a:spcAft>
                <a:spcPts val="1200"/>
              </a:spcAft>
              <a:buClrTx/>
              <a:buSzTx/>
              <a:buFontTx/>
              <a:buNone/>
              <a:tabLst/>
            </a:pPr>
            <a:r>
              <a:rPr kumimoji="0" lang="en-US" altLang="en-US" sz="1200" u="none" strike="noStrike" cap="none" normalizeH="0" baseline="0" dirty="0">
                <a:ln>
                  <a:noFill/>
                </a:ln>
                <a:solidFill>
                  <a:srgbClr val="CAA86B"/>
                </a:solidFill>
                <a:effectLst/>
                <a:latin typeface="Gotham Book" pitchFamily="2" charset="0"/>
                <a:cs typeface="Gotham Book" pitchFamily="2" charset="0"/>
              </a:rPr>
              <a:t>THESE CONDITIONS </a:t>
            </a:r>
            <a:r>
              <a:rPr kumimoji="0" lang="en-US" altLang="en-US" sz="1200" u="none" strike="noStrike" cap="none" normalizeH="0" baseline="0" dirty="0">
                <a:ln>
                  <a:noFill/>
                </a:ln>
                <a:solidFill>
                  <a:schemeClr val="bg1"/>
                </a:solidFill>
                <a:effectLst/>
                <a:latin typeface="Gotham Light" pitchFamily="2" charset="0"/>
                <a:cs typeface="Gotham Light" pitchFamily="2" charset="0"/>
              </a:rPr>
              <a:t>have brought the industry to a point  where we thought that we should revisit the entire process and offer a more practical and financially reasonable approach to reduce unnecessary risk and make the entire process more efficient and effective for all parties. </a:t>
            </a:r>
          </a:p>
          <a:p>
            <a:pPr marL="0" marR="0" lvl="0" indent="0" algn="l" defTabSz="914400" rtl="0" eaLnBrk="0" fontAlgn="base" latinLnBrk="0" hangingPunct="0">
              <a:lnSpc>
                <a:spcPct val="150000"/>
              </a:lnSpc>
              <a:spcAft>
                <a:spcPts val="1200"/>
              </a:spcAft>
              <a:buClrTx/>
              <a:buSzTx/>
              <a:buFontTx/>
              <a:buNone/>
              <a:tabLst/>
            </a:pPr>
            <a:r>
              <a:rPr kumimoji="0" lang="en-US" altLang="en-US" sz="1200" u="none" strike="noStrike" cap="none" normalizeH="0" baseline="0" dirty="0">
                <a:ln>
                  <a:noFill/>
                </a:ln>
                <a:solidFill>
                  <a:srgbClr val="CAA86B"/>
                </a:solidFill>
                <a:effectLst/>
                <a:latin typeface="Gotham Book" pitchFamily="2" charset="0"/>
                <a:cs typeface="Gotham Book" pitchFamily="2" charset="0"/>
              </a:rPr>
              <a:t>TRANSACTION TIMELINES </a:t>
            </a:r>
            <a:r>
              <a:rPr kumimoji="0" lang="en-US" altLang="en-US" sz="1200" u="none" strike="noStrike" cap="none" normalizeH="0" baseline="0" dirty="0">
                <a:ln>
                  <a:noFill/>
                </a:ln>
                <a:solidFill>
                  <a:schemeClr val="bg1"/>
                </a:solidFill>
                <a:effectLst/>
                <a:latin typeface="Gotham Light" pitchFamily="2" charset="0"/>
                <a:cs typeface="Gotham Light" pitchFamily="2" charset="0"/>
              </a:rPr>
              <a:t>have steadily increased in recent years due, in part, to increased amounts of requested evaluation tasks, limited MRO availability, clarity on OEM recommendations and guidance and how that aligns or mis-aligns with expectations, as well as ongoing supply chain/parts challenges. </a:t>
            </a:r>
          </a:p>
          <a:p>
            <a:pPr marL="0" marR="0" lvl="0" indent="0" algn="l" defTabSz="914400" rtl="0" eaLnBrk="0" fontAlgn="base" latinLnBrk="0" hangingPunct="0">
              <a:lnSpc>
                <a:spcPct val="150000"/>
              </a:lnSpc>
              <a:spcAft>
                <a:spcPts val="1200"/>
              </a:spcAft>
              <a:buClrTx/>
              <a:buSzTx/>
              <a:buFontTx/>
              <a:buNone/>
              <a:tabLst/>
            </a:pPr>
            <a:endParaRPr kumimoji="0" lang="en-US" altLang="en-US" sz="1200" u="none" strike="noStrike" cap="none" normalizeH="0" baseline="0" dirty="0">
              <a:ln>
                <a:noFill/>
              </a:ln>
              <a:solidFill>
                <a:schemeClr val="bg1"/>
              </a:solidFill>
              <a:effectLst/>
              <a:latin typeface="Gotham Light" pitchFamily="2" charset="0"/>
              <a:cs typeface="Gotham Light" pitchFamily="2" charset="0"/>
            </a:endParaRPr>
          </a:p>
          <a:p>
            <a:pPr marL="0" marR="0" lvl="0" indent="0" algn="l" defTabSz="914400" rtl="0" eaLnBrk="0" fontAlgn="base" latinLnBrk="0" hangingPunct="0">
              <a:lnSpc>
                <a:spcPct val="150000"/>
              </a:lnSpc>
              <a:spcAft>
                <a:spcPts val="1200"/>
              </a:spcAft>
              <a:buClrTx/>
              <a:buSzTx/>
              <a:buFontTx/>
              <a:buNone/>
              <a:tabLst/>
            </a:pPr>
            <a:r>
              <a:rPr kumimoji="0" lang="en-US" altLang="en-US" sz="1200" u="none" strike="noStrike" cap="none" normalizeH="0" baseline="0" dirty="0">
                <a:ln>
                  <a:noFill/>
                </a:ln>
                <a:solidFill>
                  <a:srgbClr val="CAA86B"/>
                </a:solidFill>
                <a:effectLst/>
                <a:latin typeface="Gotham Book" pitchFamily="2" charset="0"/>
                <a:cs typeface="Gotham Book" pitchFamily="2" charset="0"/>
              </a:rPr>
              <a:t>ALL OF THESE </a:t>
            </a:r>
            <a:r>
              <a:rPr kumimoji="0" lang="en-US" altLang="en-US" sz="1200" u="none" strike="noStrike" cap="none" normalizeH="0" baseline="0" dirty="0">
                <a:ln>
                  <a:noFill/>
                </a:ln>
                <a:solidFill>
                  <a:schemeClr val="bg1"/>
                </a:solidFill>
                <a:effectLst/>
                <a:latin typeface="Gotham Light" pitchFamily="2" charset="0"/>
                <a:cs typeface="Gotham Light" pitchFamily="2" charset="0"/>
              </a:rPr>
              <a:t>strain and burden the entire process for all parties involved. </a:t>
            </a:r>
            <a:br>
              <a:rPr kumimoji="0" lang="en-US" altLang="en-US" sz="1200" u="none" strike="noStrike" cap="none" normalizeH="0" baseline="0" dirty="0">
                <a:ln>
                  <a:noFill/>
                </a:ln>
                <a:solidFill>
                  <a:schemeClr val="bg1"/>
                </a:solidFill>
                <a:effectLst/>
                <a:latin typeface="Gotham Light" pitchFamily="2" charset="0"/>
                <a:cs typeface="Gotham Light" pitchFamily="2" charset="0"/>
              </a:rPr>
            </a:br>
            <a:r>
              <a:rPr kumimoji="0" lang="en-US" altLang="en-US" sz="1200" u="none" strike="noStrike" cap="none" normalizeH="0" baseline="0" dirty="0">
                <a:ln>
                  <a:noFill/>
                </a:ln>
                <a:solidFill>
                  <a:schemeClr val="bg1"/>
                </a:solidFill>
                <a:effectLst/>
                <a:latin typeface="Gotham Light" pitchFamily="2" charset="0"/>
                <a:cs typeface="Gotham Light" pitchFamily="2" charset="0"/>
              </a:rPr>
              <a:t>Too often, large-scale work scopes are initiated not because of a maintenance manual directive or a known aircraft </a:t>
            </a:r>
            <a:br>
              <a:rPr kumimoji="0" lang="en-US" altLang="en-US" sz="1200" u="none" strike="noStrike" cap="none" normalizeH="0" baseline="0" dirty="0">
                <a:ln>
                  <a:noFill/>
                </a:ln>
                <a:solidFill>
                  <a:schemeClr val="bg1"/>
                </a:solidFill>
                <a:effectLst/>
                <a:latin typeface="Gotham Light" pitchFamily="2" charset="0"/>
                <a:cs typeface="Gotham Light" pitchFamily="2" charset="0"/>
              </a:rPr>
            </a:br>
            <a:r>
              <a:rPr kumimoji="0" lang="en-US" altLang="en-US" sz="1200" u="none" strike="noStrike" cap="none" normalizeH="0" baseline="0" dirty="0">
                <a:ln>
                  <a:noFill/>
                </a:ln>
                <a:solidFill>
                  <a:schemeClr val="bg1"/>
                </a:solidFill>
                <a:effectLst/>
                <a:latin typeface="Gotham Light" pitchFamily="2" charset="0"/>
                <a:cs typeface="Gotham Light" pitchFamily="2" charset="0"/>
              </a:rPr>
              <a:t>issue, but simply because the aircraft is changing ownership. </a:t>
            </a:r>
          </a:p>
          <a:p>
            <a:pPr marL="0" marR="0" lvl="0" indent="0" algn="l" defTabSz="914400" rtl="0" eaLnBrk="0" fontAlgn="base" latinLnBrk="0" hangingPunct="0">
              <a:lnSpc>
                <a:spcPct val="150000"/>
              </a:lnSpc>
              <a:spcAft>
                <a:spcPts val="1200"/>
              </a:spcAft>
              <a:buClrTx/>
              <a:buSzTx/>
              <a:buFontTx/>
              <a:buNone/>
              <a:tabLst/>
            </a:pPr>
            <a:r>
              <a:rPr kumimoji="0" lang="en-US" altLang="en-US" sz="1200" u="none" strike="noStrike" cap="none" normalizeH="0" baseline="0" dirty="0">
                <a:ln>
                  <a:noFill/>
                </a:ln>
                <a:solidFill>
                  <a:srgbClr val="CAA86B"/>
                </a:solidFill>
                <a:effectLst/>
                <a:latin typeface="Gotham Book" pitchFamily="2" charset="0"/>
                <a:cs typeface="Gotham Book" pitchFamily="2" charset="0"/>
              </a:rPr>
              <a:t>THIS PRACTICE </a:t>
            </a:r>
            <a:r>
              <a:rPr kumimoji="0" lang="en-US" altLang="en-US" sz="1200" u="none" strike="noStrike" cap="none" normalizeH="0" baseline="0" dirty="0">
                <a:ln>
                  <a:noFill/>
                </a:ln>
                <a:solidFill>
                  <a:schemeClr val="bg1"/>
                </a:solidFill>
                <a:effectLst/>
                <a:latin typeface="Gotham Light" pitchFamily="2" charset="0"/>
                <a:cs typeface="Gotham Light" pitchFamily="2" charset="0"/>
              </a:rPr>
              <a:t>is inefficient, prolongs the transaction process, and creates unnecessary burdens.  </a:t>
            </a:r>
          </a:p>
        </p:txBody>
      </p:sp>
      <p:cxnSp>
        <p:nvCxnSpPr>
          <p:cNvPr id="4" name="Straight Connector 3">
            <a:extLst>
              <a:ext uri="{FF2B5EF4-FFF2-40B4-BE49-F238E27FC236}">
                <a16:creationId xmlns:a16="http://schemas.microsoft.com/office/drawing/2014/main" id="{D40C8947-21AC-241F-EC3D-1247E9A19ACD}"/>
              </a:ext>
            </a:extLst>
          </p:cNvPr>
          <p:cNvCxnSpPr>
            <a:cxnSpLocks/>
          </p:cNvCxnSpPr>
          <p:nvPr/>
        </p:nvCxnSpPr>
        <p:spPr>
          <a:xfrm>
            <a:off x="1074656" y="2079536"/>
            <a:ext cx="10077253"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139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5EA50-A028-8DE2-FC88-3A8AFC235AE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A42F71-B8A9-CDCF-6E6C-5B5015CE774D}"/>
              </a:ext>
            </a:extLst>
          </p:cNvPr>
          <p:cNvSpPr>
            <a:spLocks noChangeArrowheads="1"/>
          </p:cNvSpPr>
          <p:nvPr/>
        </p:nvSpPr>
        <p:spPr bwMode="auto">
          <a:xfrm>
            <a:off x="1544320" y="1191755"/>
            <a:ext cx="910336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4000" u="none" strike="noStrike" cap="none" spc="200" normalizeH="0" dirty="0">
                <a:ln>
                  <a:noFill/>
                </a:ln>
                <a:solidFill>
                  <a:schemeClr val="bg1">
                    <a:alpha val="27000"/>
                  </a:schemeClr>
                </a:solidFill>
                <a:effectLst/>
                <a:latin typeface="Gotham Light" pitchFamily="2" charset="0"/>
                <a:cs typeface="Gotham Light" pitchFamily="2" charset="0"/>
              </a:rPr>
              <a:t>DISCLAIMER</a:t>
            </a:r>
          </a:p>
        </p:txBody>
      </p:sp>
      <p:cxnSp>
        <p:nvCxnSpPr>
          <p:cNvPr id="17" name="Straight Connector 16">
            <a:extLst>
              <a:ext uri="{FF2B5EF4-FFF2-40B4-BE49-F238E27FC236}">
                <a16:creationId xmlns:a16="http://schemas.microsoft.com/office/drawing/2014/main" id="{BA5C9B05-E9D4-2C83-BDC4-568781DED526}"/>
              </a:ext>
            </a:extLst>
          </p:cNvPr>
          <p:cNvCxnSpPr>
            <a:cxnSpLocks/>
          </p:cNvCxnSpPr>
          <p:nvPr/>
        </p:nvCxnSpPr>
        <p:spPr>
          <a:xfrm>
            <a:off x="1074656" y="2079536"/>
            <a:ext cx="10077253"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
        <p:nvSpPr>
          <p:cNvPr id="18" name="Rectangle 1">
            <a:extLst>
              <a:ext uri="{FF2B5EF4-FFF2-40B4-BE49-F238E27FC236}">
                <a16:creationId xmlns:a16="http://schemas.microsoft.com/office/drawing/2014/main" id="{BA5B8DCD-C86B-6861-ADCE-BFEA0BFEAD37}"/>
              </a:ext>
            </a:extLst>
          </p:cNvPr>
          <p:cNvSpPr>
            <a:spLocks noChangeArrowheads="1"/>
          </p:cNvSpPr>
          <p:nvPr/>
        </p:nvSpPr>
        <p:spPr bwMode="auto">
          <a:xfrm>
            <a:off x="999240" y="2257950"/>
            <a:ext cx="10322350" cy="3137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spcCol="457200" anchor="ctr" anchorCtr="0" compatLnSpc="1">
            <a:prstTxWarp prst="textNoShape">
              <a:avLst/>
            </a:prstTxWarp>
            <a:spAutoFit/>
          </a:bodyPr>
          <a:lstStyle/>
          <a:p>
            <a:pPr marL="0" marR="0" lvl="0" indent="0" defTabSz="914400" rtl="0" eaLnBrk="0" fontAlgn="base" latinLnBrk="0" hangingPunct="0">
              <a:lnSpc>
                <a:spcPct val="150000"/>
              </a:lnSpc>
              <a:spcBef>
                <a:spcPct val="0"/>
              </a:spcBef>
              <a:spcAft>
                <a:spcPts val="1200"/>
              </a:spcAft>
              <a:buClrTx/>
              <a:buSzTx/>
              <a:buFontTx/>
              <a:buNone/>
              <a:tabLst/>
            </a:pPr>
            <a:r>
              <a:rPr kumimoji="0" lang="en-US" altLang="en-US" sz="1200" u="none" strike="noStrike" cap="none" normalizeH="0" baseline="0" dirty="0">
                <a:ln>
                  <a:noFill/>
                </a:ln>
                <a:solidFill>
                  <a:schemeClr val="bg1"/>
                </a:solidFill>
                <a:effectLst/>
                <a:latin typeface="Gotham Light" pitchFamily="2" charset="0"/>
                <a:cs typeface="Gotham Light" pitchFamily="2" charset="0"/>
              </a:rPr>
              <a:t>The information contained in these aircraft pre purchase best practices, is provided solely to the membership of IADA and NBAA for the purpose of providing considerations for our membership to think through when planning for aircraft pre purchase evaluations. </a:t>
            </a:r>
          </a:p>
          <a:p>
            <a:pPr marL="0" marR="0" lvl="0" indent="0" defTabSz="914400" rtl="0" eaLnBrk="0" fontAlgn="base" latinLnBrk="0" hangingPunct="0">
              <a:lnSpc>
                <a:spcPct val="150000"/>
              </a:lnSpc>
              <a:spcBef>
                <a:spcPct val="0"/>
              </a:spcBef>
              <a:spcAft>
                <a:spcPts val="600"/>
              </a:spcAft>
              <a:buClrTx/>
              <a:buSzTx/>
              <a:buFontTx/>
              <a:buNone/>
              <a:tabLst/>
            </a:pPr>
            <a:r>
              <a:rPr kumimoji="0" lang="en-US" altLang="en-US" sz="1200" u="none" strike="noStrike" cap="none" normalizeH="0" baseline="0" dirty="0">
                <a:ln>
                  <a:noFill/>
                </a:ln>
                <a:solidFill>
                  <a:schemeClr val="bg1"/>
                </a:solidFill>
                <a:effectLst/>
                <a:latin typeface="Gotham Light" pitchFamily="2" charset="0"/>
                <a:cs typeface="Gotham Light" pitchFamily="2" charset="0"/>
              </a:rPr>
              <a:t>These best practices are not intended to be and do not claim to be definitive.  </a:t>
            </a:r>
          </a:p>
          <a:p>
            <a:pPr marL="0" marR="0" lvl="0" indent="0" defTabSz="914400" rtl="0" eaLnBrk="0" fontAlgn="base" latinLnBrk="0" hangingPunct="0">
              <a:lnSpc>
                <a:spcPct val="150000"/>
              </a:lnSpc>
              <a:spcBef>
                <a:spcPct val="0"/>
              </a:spcBef>
              <a:spcAft>
                <a:spcPts val="1200"/>
              </a:spcAft>
              <a:buClrTx/>
              <a:buSzTx/>
              <a:buFontTx/>
              <a:buNone/>
              <a:tabLst/>
            </a:pPr>
            <a:r>
              <a:rPr kumimoji="0" lang="en-US" altLang="en-US" sz="1200" u="none" strike="noStrike" cap="none" normalizeH="0" baseline="0" dirty="0">
                <a:ln>
                  <a:noFill/>
                </a:ln>
                <a:solidFill>
                  <a:schemeClr val="bg1"/>
                </a:solidFill>
                <a:effectLst/>
                <a:latin typeface="Gotham Light" pitchFamily="2" charset="0"/>
                <a:cs typeface="Gotham Light" pitchFamily="2" charset="0"/>
              </a:rPr>
              <a:t>While input has been sought, and included from relevant original equipment manufacturer, “OEM” providers, this document does not replace the OEM provider’s guidance regarding pre purchase evaluations; the OEM provider’s guidance remains the definitive standard.  </a:t>
            </a:r>
          </a:p>
          <a:p>
            <a:pPr marL="0" marR="0" lvl="0" indent="0" defTabSz="914400" rtl="0" eaLnBrk="0" fontAlgn="base" latinLnBrk="0" hangingPunct="0">
              <a:lnSpc>
                <a:spcPct val="150000"/>
              </a:lnSpc>
              <a:spcBef>
                <a:spcPct val="0"/>
              </a:spcBef>
              <a:spcAft>
                <a:spcPts val="1200"/>
              </a:spcAft>
              <a:buClrTx/>
              <a:buSzTx/>
              <a:buFontTx/>
              <a:buNone/>
              <a:tabLst/>
            </a:pPr>
            <a:r>
              <a:rPr kumimoji="0" lang="en-US" altLang="en-US" sz="1200" u="none" strike="noStrike" cap="none" normalizeH="0" baseline="0" dirty="0">
                <a:ln>
                  <a:noFill/>
                </a:ln>
                <a:solidFill>
                  <a:schemeClr val="bg1"/>
                </a:solidFill>
                <a:effectLst/>
                <a:latin typeface="Gotham Light" pitchFamily="2" charset="0"/>
                <a:cs typeface="Gotham Light" pitchFamily="2" charset="0"/>
              </a:rPr>
              <a:t>The information provided herein is not professional legal advice and the information provided herein does not create an advisory or attorney client relationship between IADA or NBAA and the user of this document.  </a:t>
            </a:r>
          </a:p>
          <a:p>
            <a:pPr marL="0" marR="0" lvl="0" indent="0" defTabSz="914400" rtl="0" eaLnBrk="0" fontAlgn="base" latinLnBrk="0" hangingPunct="0">
              <a:lnSpc>
                <a:spcPct val="150000"/>
              </a:lnSpc>
              <a:spcBef>
                <a:spcPct val="0"/>
              </a:spcBef>
              <a:spcAft>
                <a:spcPts val="1200"/>
              </a:spcAft>
              <a:buClrTx/>
              <a:buSzTx/>
              <a:buFontTx/>
              <a:buNone/>
              <a:tabLst/>
            </a:pPr>
            <a:r>
              <a:rPr kumimoji="0" lang="en-US" altLang="en-US" sz="1200" u="none" strike="noStrike" cap="none" normalizeH="0" baseline="0" dirty="0">
                <a:ln>
                  <a:noFill/>
                </a:ln>
                <a:solidFill>
                  <a:schemeClr val="bg1"/>
                </a:solidFill>
                <a:effectLst/>
                <a:latin typeface="Gotham Light" pitchFamily="2" charset="0"/>
                <a:cs typeface="Gotham Light" pitchFamily="2" charset="0"/>
              </a:rPr>
              <a:t>The information contained herein is provided “as is” and may not always be complete or current.   </a:t>
            </a:r>
          </a:p>
        </p:txBody>
      </p:sp>
    </p:spTree>
    <p:extLst>
      <p:ext uri="{BB962C8B-B14F-4D97-AF65-F5344CB8AC3E}">
        <p14:creationId xmlns:p14="http://schemas.microsoft.com/office/powerpoint/2010/main" val="2570173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A97358-9784-06AB-F31B-AE8D129F729E}"/>
              </a:ext>
            </a:extLst>
          </p:cNvPr>
          <p:cNvSpPr>
            <a:spLocks noChangeArrowheads="1"/>
          </p:cNvSpPr>
          <p:nvPr/>
        </p:nvSpPr>
        <p:spPr bwMode="auto">
          <a:xfrm>
            <a:off x="1562480" y="1628324"/>
            <a:ext cx="91033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u="none" strike="noStrike" cap="none" spc="200" normalizeH="0" dirty="0">
                <a:ln>
                  <a:noFill/>
                </a:ln>
                <a:solidFill>
                  <a:schemeClr val="bg1"/>
                </a:solidFill>
                <a:effectLst/>
                <a:latin typeface="Gotham Book" pitchFamily="2" charset="0"/>
                <a:cs typeface="Gotham Book" pitchFamily="2" charset="0"/>
              </a:rPr>
              <a:t>STANDARDIZED DEFINITIONS</a:t>
            </a:r>
          </a:p>
        </p:txBody>
      </p:sp>
      <p:cxnSp>
        <p:nvCxnSpPr>
          <p:cNvPr id="3" name="Straight Connector 2">
            <a:extLst>
              <a:ext uri="{FF2B5EF4-FFF2-40B4-BE49-F238E27FC236}">
                <a16:creationId xmlns:a16="http://schemas.microsoft.com/office/drawing/2014/main" id="{DC9363A7-C80F-A703-5B5E-832E8224BD88}"/>
              </a:ext>
            </a:extLst>
          </p:cNvPr>
          <p:cNvCxnSpPr>
            <a:cxnSpLocks/>
          </p:cNvCxnSpPr>
          <p:nvPr/>
        </p:nvCxnSpPr>
        <p:spPr>
          <a:xfrm>
            <a:off x="1970202" y="2411864"/>
            <a:ext cx="8267307"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8199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33870-3FBD-C7DA-811C-F5DF9393005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EF6C277-9EB1-A842-1449-BE3F66274D24}"/>
              </a:ext>
            </a:extLst>
          </p:cNvPr>
          <p:cNvSpPr>
            <a:spLocks noChangeArrowheads="1"/>
          </p:cNvSpPr>
          <p:nvPr/>
        </p:nvSpPr>
        <p:spPr bwMode="auto">
          <a:xfrm>
            <a:off x="1752946" y="2738603"/>
            <a:ext cx="8696347" cy="1135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indent="-285750">
              <a:lnSpc>
                <a:spcPct val="150000"/>
              </a:lnSpc>
              <a:buClr>
                <a:srgbClr val="CAA86B"/>
              </a:buClr>
              <a:buFont typeface="Wingdings" pitchFamily="2" charset="2"/>
              <a:buChar char="§"/>
            </a:pPr>
            <a:r>
              <a:rPr lang="en-US" sz="2400" dirty="0">
                <a:solidFill>
                  <a:schemeClr val="bg1"/>
                </a:solidFill>
                <a:latin typeface="Gotham Light" pitchFamily="2" charset="0"/>
                <a:cs typeface="Gotham Light" pitchFamily="2" charset="0"/>
              </a:rPr>
              <a:t>Scope of Work for Hangar Survey/Visual Evaluation</a:t>
            </a:r>
          </a:p>
          <a:p>
            <a:pPr marL="285750" indent="-285750">
              <a:lnSpc>
                <a:spcPct val="150000"/>
              </a:lnSpc>
              <a:buClr>
                <a:srgbClr val="CAA86B"/>
              </a:buClr>
              <a:buFont typeface="Wingdings" pitchFamily="2" charset="2"/>
              <a:buChar char="§"/>
            </a:pPr>
            <a:r>
              <a:rPr lang="en-US" sz="2400" dirty="0">
                <a:solidFill>
                  <a:schemeClr val="bg1"/>
                </a:solidFill>
                <a:latin typeface="Gotham Light" pitchFamily="2" charset="0"/>
                <a:cs typeface="Gotham Light" pitchFamily="2" charset="0"/>
              </a:rPr>
              <a:t>Determine Level of Evaluation for Pre Purchase Survey</a:t>
            </a:r>
          </a:p>
        </p:txBody>
      </p:sp>
      <p:cxnSp>
        <p:nvCxnSpPr>
          <p:cNvPr id="3" name="Straight Connector 2">
            <a:extLst>
              <a:ext uri="{FF2B5EF4-FFF2-40B4-BE49-F238E27FC236}">
                <a16:creationId xmlns:a16="http://schemas.microsoft.com/office/drawing/2014/main" id="{4CEAB4A7-B0A0-F669-24A7-EFD4FCC7E0E3}"/>
              </a:ext>
            </a:extLst>
          </p:cNvPr>
          <p:cNvCxnSpPr>
            <a:cxnSpLocks/>
          </p:cNvCxnSpPr>
          <p:nvPr/>
        </p:nvCxnSpPr>
        <p:spPr>
          <a:xfrm>
            <a:off x="1962346" y="-265348"/>
            <a:ext cx="8267307"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2060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B7696-F6EF-089D-9321-FFF4C1E833C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A0750508-7CF2-2162-DB52-7AEA776824BE}"/>
              </a:ext>
            </a:extLst>
          </p:cNvPr>
          <p:cNvGrpSpPr/>
          <p:nvPr/>
        </p:nvGrpSpPr>
        <p:grpSpPr>
          <a:xfrm>
            <a:off x="1046071" y="2560598"/>
            <a:ext cx="5275867" cy="3148552"/>
            <a:chOff x="801278" y="2564091"/>
            <a:chExt cx="5275867" cy="3148552"/>
          </a:xfrm>
        </p:grpSpPr>
        <p:sp>
          <p:nvSpPr>
            <p:cNvPr id="10" name="Rectangle 9">
              <a:extLst>
                <a:ext uri="{FF2B5EF4-FFF2-40B4-BE49-F238E27FC236}">
                  <a16:creationId xmlns:a16="http://schemas.microsoft.com/office/drawing/2014/main" id="{1CF0DB2C-0D5A-B3F7-5023-0C925C0484E3}"/>
                </a:ext>
              </a:extLst>
            </p:cNvPr>
            <p:cNvSpPr/>
            <p:nvPr/>
          </p:nvSpPr>
          <p:spPr>
            <a:xfrm>
              <a:off x="801278" y="2564091"/>
              <a:ext cx="5275867" cy="314855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A910174-7856-F81E-4752-C6D74DBAF1F9}"/>
                </a:ext>
              </a:extLst>
            </p:cNvPr>
            <p:cNvPicPr>
              <a:picLocks noChangeAspect="1"/>
            </p:cNvPicPr>
            <p:nvPr/>
          </p:nvPicPr>
          <p:blipFill>
            <a:blip r:embed="rId2"/>
            <a:srcRect l="1533" t="1599" r="3622" b="4797"/>
            <a:stretch>
              <a:fillRect/>
            </a:stretch>
          </p:blipFill>
          <p:spPr>
            <a:xfrm>
              <a:off x="958857" y="2733887"/>
              <a:ext cx="4899184" cy="2790335"/>
            </a:xfrm>
            <a:prstGeom prst="rect">
              <a:avLst/>
            </a:prstGeom>
          </p:spPr>
        </p:pic>
      </p:grpSp>
      <p:pic>
        <p:nvPicPr>
          <p:cNvPr id="9" name="Picture 8">
            <a:extLst>
              <a:ext uri="{FF2B5EF4-FFF2-40B4-BE49-F238E27FC236}">
                <a16:creationId xmlns:a16="http://schemas.microsoft.com/office/drawing/2014/main" id="{1AA1A4C8-AC95-D502-E18F-4B530C1E7D06}"/>
              </a:ext>
            </a:extLst>
          </p:cNvPr>
          <p:cNvPicPr>
            <a:picLocks noChangeAspect="1"/>
          </p:cNvPicPr>
          <p:nvPr/>
        </p:nvPicPr>
        <p:blipFill>
          <a:blip r:embed="rId3"/>
          <a:srcRect l="3021" t="1881" r="557" b="-229"/>
          <a:stretch>
            <a:fillRect/>
          </a:stretch>
        </p:blipFill>
        <p:spPr>
          <a:xfrm>
            <a:off x="6797858" y="2560598"/>
            <a:ext cx="4353214" cy="3148551"/>
          </a:xfrm>
          <a:prstGeom prst="rect">
            <a:avLst/>
          </a:prstGeom>
        </p:spPr>
      </p:pic>
      <p:sp>
        <p:nvSpPr>
          <p:cNvPr id="12" name="Rectangle 11">
            <a:extLst>
              <a:ext uri="{FF2B5EF4-FFF2-40B4-BE49-F238E27FC236}">
                <a16:creationId xmlns:a16="http://schemas.microsoft.com/office/drawing/2014/main" id="{E049582B-7E3F-5B16-B782-DF2D2BF9E407}"/>
              </a:ext>
            </a:extLst>
          </p:cNvPr>
          <p:cNvSpPr>
            <a:spLocks noChangeArrowheads="1"/>
          </p:cNvSpPr>
          <p:nvPr/>
        </p:nvSpPr>
        <p:spPr bwMode="auto">
          <a:xfrm>
            <a:off x="1544320" y="1253311"/>
            <a:ext cx="91033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u="none" strike="noStrike" cap="none" spc="200" normalizeH="0" dirty="0">
                <a:ln>
                  <a:noFill/>
                </a:ln>
                <a:solidFill>
                  <a:schemeClr val="bg1">
                    <a:alpha val="65000"/>
                  </a:schemeClr>
                </a:solidFill>
                <a:effectLst/>
                <a:latin typeface="Gotham Light" pitchFamily="2" charset="0"/>
                <a:cs typeface="Gotham Light" pitchFamily="2" charset="0"/>
              </a:rPr>
              <a:t>EVALUATION / RISK MANAGMENT</a:t>
            </a:r>
          </a:p>
        </p:txBody>
      </p:sp>
      <p:cxnSp>
        <p:nvCxnSpPr>
          <p:cNvPr id="13" name="Straight Connector 12">
            <a:extLst>
              <a:ext uri="{FF2B5EF4-FFF2-40B4-BE49-F238E27FC236}">
                <a16:creationId xmlns:a16="http://schemas.microsoft.com/office/drawing/2014/main" id="{C72220C9-BDD6-0892-DFF1-F0651F76F093}"/>
              </a:ext>
            </a:extLst>
          </p:cNvPr>
          <p:cNvCxnSpPr>
            <a:cxnSpLocks/>
          </p:cNvCxnSpPr>
          <p:nvPr/>
        </p:nvCxnSpPr>
        <p:spPr>
          <a:xfrm>
            <a:off x="1074656" y="2079536"/>
            <a:ext cx="10077253"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8554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DB07E-0D3F-86D2-AF3B-956E0DF5D57F}"/>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BE194563-E64D-D5AD-C1EF-44A9E331B111}"/>
              </a:ext>
            </a:extLst>
          </p:cNvPr>
          <p:cNvSpPr txBox="1">
            <a:spLocks/>
          </p:cNvSpPr>
          <p:nvPr/>
        </p:nvSpPr>
        <p:spPr>
          <a:xfrm>
            <a:off x="610292" y="1344017"/>
            <a:ext cx="4259757"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AIRCRAFT SURVEY MATRIX</a:t>
            </a:r>
          </a:p>
        </p:txBody>
      </p:sp>
      <p:cxnSp>
        <p:nvCxnSpPr>
          <p:cNvPr id="3" name="Straight Connector 2">
            <a:extLst>
              <a:ext uri="{FF2B5EF4-FFF2-40B4-BE49-F238E27FC236}">
                <a16:creationId xmlns:a16="http://schemas.microsoft.com/office/drawing/2014/main" id="{AAED53B6-9E15-00B0-4843-B12E6E2DB9F8}"/>
              </a:ext>
            </a:extLst>
          </p:cNvPr>
          <p:cNvCxnSpPr>
            <a:cxnSpLocks/>
          </p:cNvCxnSpPr>
          <p:nvPr/>
        </p:nvCxnSpPr>
        <p:spPr>
          <a:xfrm>
            <a:off x="4357688" y="1479894"/>
            <a:ext cx="7387284"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FEBE3639-8323-0873-4BD4-79EF62376CC9}"/>
              </a:ext>
            </a:extLst>
          </p:cNvPr>
          <p:cNvPicPr>
            <a:picLocks noChangeAspect="1"/>
          </p:cNvPicPr>
          <p:nvPr/>
        </p:nvPicPr>
        <p:blipFill>
          <a:blip r:embed="rId3"/>
          <a:srcRect l="-22" b="20543"/>
          <a:stretch>
            <a:fillRect/>
          </a:stretch>
        </p:blipFill>
        <p:spPr>
          <a:xfrm>
            <a:off x="708244" y="2090202"/>
            <a:ext cx="5320791" cy="3938179"/>
          </a:xfrm>
          <a:prstGeom prst="rect">
            <a:avLst/>
          </a:prstGeom>
        </p:spPr>
      </p:pic>
      <p:pic>
        <p:nvPicPr>
          <p:cNvPr id="18" name="Picture 17">
            <a:extLst>
              <a:ext uri="{FF2B5EF4-FFF2-40B4-BE49-F238E27FC236}">
                <a16:creationId xmlns:a16="http://schemas.microsoft.com/office/drawing/2014/main" id="{387C2130-F444-C244-0600-389373B4A3AD}"/>
              </a:ext>
            </a:extLst>
          </p:cNvPr>
          <p:cNvPicPr>
            <a:picLocks noChangeAspect="1"/>
          </p:cNvPicPr>
          <p:nvPr/>
        </p:nvPicPr>
        <p:blipFill>
          <a:blip r:embed="rId3"/>
          <a:srcRect t="78093" r="643"/>
          <a:stretch>
            <a:fillRect/>
          </a:stretch>
        </p:blipFill>
        <p:spPr>
          <a:xfrm>
            <a:off x="6459568" y="3516425"/>
            <a:ext cx="5285404" cy="1085732"/>
          </a:xfrm>
          <a:prstGeom prst="rect">
            <a:avLst/>
          </a:prstGeom>
        </p:spPr>
      </p:pic>
    </p:spTree>
    <p:extLst>
      <p:ext uri="{BB962C8B-B14F-4D97-AF65-F5344CB8AC3E}">
        <p14:creationId xmlns:p14="http://schemas.microsoft.com/office/powerpoint/2010/main" val="3854380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9FB9B-050D-E4F8-5483-122164C5258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2B730962-8873-AD18-1619-82DC935364A6}"/>
              </a:ext>
            </a:extLst>
          </p:cNvPr>
          <p:cNvGrpSpPr/>
          <p:nvPr/>
        </p:nvGrpSpPr>
        <p:grpSpPr>
          <a:xfrm>
            <a:off x="4227061" y="1548538"/>
            <a:ext cx="3737877" cy="4866038"/>
            <a:chOff x="6733308" y="837282"/>
            <a:chExt cx="4459829" cy="5805889"/>
          </a:xfrm>
        </p:grpSpPr>
        <p:sp>
          <p:nvSpPr>
            <p:cNvPr id="9" name="Rectangle 8">
              <a:extLst>
                <a:ext uri="{FF2B5EF4-FFF2-40B4-BE49-F238E27FC236}">
                  <a16:creationId xmlns:a16="http://schemas.microsoft.com/office/drawing/2014/main" id="{FAACA662-9EF8-D3A0-B83B-34F7ADB399AA}"/>
                </a:ext>
              </a:extLst>
            </p:cNvPr>
            <p:cNvSpPr/>
            <p:nvPr/>
          </p:nvSpPr>
          <p:spPr>
            <a:xfrm>
              <a:off x="6733308" y="837282"/>
              <a:ext cx="4459829" cy="58058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51AB306-417B-B911-447E-9A694C11F97B}"/>
                </a:ext>
              </a:extLst>
            </p:cNvPr>
            <p:cNvPicPr>
              <a:picLocks noChangeAspect="1"/>
            </p:cNvPicPr>
            <p:nvPr/>
          </p:nvPicPr>
          <p:blipFill>
            <a:blip r:embed="rId3"/>
            <a:srcRect t="265" r="545"/>
            <a:stretch>
              <a:fillRect/>
            </a:stretch>
          </p:blipFill>
          <p:spPr>
            <a:xfrm>
              <a:off x="6844956" y="952437"/>
              <a:ext cx="4236533" cy="5575579"/>
            </a:xfrm>
            <a:prstGeom prst="rect">
              <a:avLst/>
            </a:prstGeom>
          </p:spPr>
        </p:pic>
      </p:grpSp>
      <p:sp>
        <p:nvSpPr>
          <p:cNvPr id="11" name="Content Placeholder 6">
            <a:extLst>
              <a:ext uri="{FF2B5EF4-FFF2-40B4-BE49-F238E27FC236}">
                <a16:creationId xmlns:a16="http://schemas.microsoft.com/office/drawing/2014/main" id="{F36687D8-574A-73AB-09A1-5D4D8A4EECC1}"/>
              </a:ext>
            </a:extLst>
          </p:cNvPr>
          <p:cNvSpPr txBox="1">
            <a:spLocks/>
          </p:cNvSpPr>
          <p:nvPr/>
        </p:nvSpPr>
        <p:spPr>
          <a:xfrm>
            <a:off x="610292" y="1115420"/>
            <a:ext cx="4259757"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ENGINE HANGAR LIST</a:t>
            </a:r>
          </a:p>
        </p:txBody>
      </p:sp>
      <p:cxnSp>
        <p:nvCxnSpPr>
          <p:cNvPr id="12" name="Straight Connector 11">
            <a:extLst>
              <a:ext uri="{FF2B5EF4-FFF2-40B4-BE49-F238E27FC236}">
                <a16:creationId xmlns:a16="http://schemas.microsoft.com/office/drawing/2014/main" id="{9528C076-DA5E-E39F-EDFA-5EB9A834BF08}"/>
              </a:ext>
            </a:extLst>
          </p:cNvPr>
          <p:cNvCxnSpPr>
            <a:cxnSpLocks/>
          </p:cNvCxnSpPr>
          <p:nvPr/>
        </p:nvCxnSpPr>
        <p:spPr>
          <a:xfrm>
            <a:off x="3608739" y="1251297"/>
            <a:ext cx="8136233"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4780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0494D-2D81-BC23-7C6C-F50ACEAB85F2}"/>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B93E77D1-2687-9D55-73B1-92592AA42872}"/>
              </a:ext>
            </a:extLst>
          </p:cNvPr>
          <p:cNvSpPr txBox="1">
            <a:spLocks/>
          </p:cNvSpPr>
          <p:nvPr/>
        </p:nvSpPr>
        <p:spPr>
          <a:xfrm>
            <a:off x="610292" y="1055786"/>
            <a:ext cx="4259757"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ENGINE HANGAR SURVEY</a:t>
            </a:r>
          </a:p>
        </p:txBody>
      </p:sp>
      <p:cxnSp>
        <p:nvCxnSpPr>
          <p:cNvPr id="3" name="Straight Connector 2">
            <a:extLst>
              <a:ext uri="{FF2B5EF4-FFF2-40B4-BE49-F238E27FC236}">
                <a16:creationId xmlns:a16="http://schemas.microsoft.com/office/drawing/2014/main" id="{774EA6A1-33E8-1C19-2D79-C5E9EA184EF5}"/>
              </a:ext>
            </a:extLst>
          </p:cNvPr>
          <p:cNvCxnSpPr>
            <a:cxnSpLocks/>
          </p:cNvCxnSpPr>
          <p:nvPr/>
        </p:nvCxnSpPr>
        <p:spPr>
          <a:xfrm>
            <a:off x="4083389" y="1191663"/>
            <a:ext cx="7661583"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85893C95-716D-6A4B-9E28-0AF304974E57}"/>
              </a:ext>
            </a:extLst>
          </p:cNvPr>
          <p:cNvPicPr>
            <a:picLocks noChangeAspect="1"/>
          </p:cNvPicPr>
          <p:nvPr/>
        </p:nvPicPr>
        <p:blipFill>
          <a:blip r:embed="rId3"/>
          <a:srcRect b="30950"/>
          <a:stretch>
            <a:fillRect/>
          </a:stretch>
        </p:blipFill>
        <p:spPr>
          <a:xfrm>
            <a:off x="868502" y="1597813"/>
            <a:ext cx="5067795" cy="4735467"/>
          </a:xfrm>
          <a:prstGeom prst="rect">
            <a:avLst/>
          </a:prstGeom>
        </p:spPr>
      </p:pic>
      <p:pic>
        <p:nvPicPr>
          <p:cNvPr id="6" name="Picture 5">
            <a:extLst>
              <a:ext uri="{FF2B5EF4-FFF2-40B4-BE49-F238E27FC236}">
                <a16:creationId xmlns:a16="http://schemas.microsoft.com/office/drawing/2014/main" id="{74B4DC4C-0DEA-806B-2B3E-F37744FC23A5}"/>
              </a:ext>
            </a:extLst>
          </p:cNvPr>
          <p:cNvPicPr>
            <a:picLocks noChangeAspect="1"/>
          </p:cNvPicPr>
          <p:nvPr/>
        </p:nvPicPr>
        <p:blipFill>
          <a:blip r:embed="rId3"/>
          <a:srcRect t="68246" b="671"/>
          <a:stretch>
            <a:fillRect/>
          </a:stretch>
        </p:blipFill>
        <p:spPr>
          <a:xfrm>
            <a:off x="6523717" y="2849109"/>
            <a:ext cx="5067795" cy="2131704"/>
          </a:xfrm>
          <a:prstGeom prst="rect">
            <a:avLst/>
          </a:prstGeom>
        </p:spPr>
      </p:pic>
    </p:spTree>
    <p:extLst>
      <p:ext uri="{BB962C8B-B14F-4D97-AF65-F5344CB8AC3E}">
        <p14:creationId xmlns:p14="http://schemas.microsoft.com/office/powerpoint/2010/main" val="2405028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AC8AE-287B-8573-B1B0-6974346212DB}"/>
            </a:ext>
          </a:extLst>
        </p:cNvPr>
        <p:cNvGrpSpPr/>
        <p:nvPr/>
      </p:nvGrpSpPr>
      <p:grpSpPr>
        <a:xfrm>
          <a:off x="0" y="0"/>
          <a:ext cx="0" cy="0"/>
          <a:chOff x="0" y="0"/>
          <a:chExt cx="0" cy="0"/>
        </a:xfrm>
      </p:grpSpPr>
      <p:sp>
        <p:nvSpPr>
          <p:cNvPr id="11" name="Content Placeholder 6">
            <a:extLst>
              <a:ext uri="{FF2B5EF4-FFF2-40B4-BE49-F238E27FC236}">
                <a16:creationId xmlns:a16="http://schemas.microsoft.com/office/drawing/2014/main" id="{FEEF7776-0D22-951A-5CBB-599A3E8E0812}"/>
              </a:ext>
            </a:extLst>
          </p:cNvPr>
          <p:cNvSpPr txBox="1">
            <a:spLocks/>
          </p:cNvSpPr>
          <p:nvPr/>
        </p:nvSpPr>
        <p:spPr>
          <a:xfrm>
            <a:off x="610292" y="1194932"/>
            <a:ext cx="6949213"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AUXILIARY POWER UNIT SURVEY LIST</a:t>
            </a:r>
          </a:p>
        </p:txBody>
      </p:sp>
      <p:cxnSp>
        <p:nvCxnSpPr>
          <p:cNvPr id="12" name="Straight Connector 11">
            <a:extLst>
              <a:ext uri="{FF2B5EF4-FFF2-40B4-BE49-F238E27FC236}">
                <a16:creationId xmlns:a16="http://schemas.microsoft.com/office/drawing/2014/main" id="{C17C9C6C-6B45-92EA-83A3-F4D4AB0183E7}"/>
              </a:ext>
            </a:extLst>
          </p:cNvPr>
          <p:cNvCxnSpPr>
            <a:cxnSpLocks/>
          </p:cNvCxnSpPr>
          <p:nvPr/>
        </p:nvCxnSpPr>
        <p:spPr>
          <a:xfrm>
            <a:off x="5695805" y="1330809"/>
            <a:ext cx="6049167"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8749ABFB-BAEB-2B49-B05C-367E792D869B}"/>
              </a:ext>
            </a:extLst>
          </p:cNvPr>
          <p:cNvPicPr>
            <a:picLocks noChangeAspect="1"/>
          </p:cNvPicPr>
          <p:nvPr/>
        </p:nvPicPr>
        <p:blipFill>
          <a:blip r:embed="rId3"/>
          <a:srcRect l="1700" t="2001" r="1700" b="2001"/>
          <a:stretch>
            <a:fillRect/>
          </a:stretch>
        </p:blipFill>
        <p:spPr>
          <a:xfrm>
            <a:off x="3620373" y="1777441"/>
            <a:ext cx="4951254" cy="4372318"/>
          </a:xfrm>
          <a:prstGeom prst="rect">
            <a:avLst/>
          </a:prstGeom>
        </p:spPr>
      </p:pic>
    </p:spTree>
    <p:extLst>
      <p:ext uri="{BB962C8B-B14F-4D97-AF65-F5344CB8AC3E}">
        <p14:creationId xmlns:p14="http://schemas.microsoft.com/office/powerpoint/2010/main" val="194980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B6EAF-E215-4101-D117-B3B156674920}"/>
            </a:ext>
          </a:extLst>
        </p:cNvPr>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77B4BBBF-67B9-D811-E86E-3B9CA04CAC87}"/>
              </a:ext>
            </a:extLst>
          </p:cNvPr>
          <p:cNvCxnSpPr>
            <a:cxnSpLocks/>
          </p:cNvCxnSpPr>
          <p:nvPr/>
        </p:nvCxnSpPr>
        <p:spPr>
          <a:xfrm>
            <a:off x="446730" y="935442"/>
            <a:ext cx="11298242"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20B41855-5114-EF9C-0B5A-2B0B746B184A}"/>
              </a:ext>
            </a:extLst>
          </p:cNvPr>
          <p:cNvPicPr>
            <a:picLocks noChangeAspect="1"/>
          </p:cNvPicPr>
          <p:nvPr/>
        </p:nvPicPr>
        <p:blipFill>
          <a:blip r:embed="rId3"/>
          <a:srcRect l="1700" t="2001" r="1700" b="2001"/>
          <a:stretch>
            <a:fillRect/>
          </a:stretch>
        </p:blipFill>
        <p:spPr>
          <a:xfrm>
            <a:off x="4605876" y="1901646"/>
            <a:ext cx="2979950" cy="2631513"/>
          </a:xfrm>
          <a:prstGeom prst="rect">
            <a:avLst/>
          </a:prstGeom>
        </p:spPr>
      </p:pic>
      <p:pic>
        <p:nvPicPr>
          <p:cNvPr id="3" name="Picture 2">
            <a:extLst>
              <a:ext uri="{FF2B5EF4-FFF2-40B4-BE49-F238E27FC236}">
                <a16:creationId xmlns:a16="http://schemas.microsoft.com/office/drawing/2014/main" id="{8DEC5D04-10C4-CDFF-997F-B17D4CD08ADD}"/>
              </a:ext>
            </a:extLst>
          </p:cNvPr>
          <p:cNvPicPr>
            <a:picLocks noChangeAspect="1"/>
          </p:cNvPicPr>
          <p:nvPr/>
        </p:nvPicPr>
        <p:blipFill>
          <a:blip r:embed="rId4"/>
          <a:srcRect t="1" b="1003"/>
          <a:stretch>
            <a:fillRect/>
          </a:stretch>
        </p:blipFill>
        <p:spPr>
          <a:xfrm>
            <a:off x="887086" y="1894668"/>
            <a:ext cx="2976690" cy="3987754"/>
          </a:xfrm>
          <a:prstGeom prst="rect">
            <a:avLst/>
          </a:prstGeom>
        </p:spPr>
      </p:pic>
      <p:grpSp>
        <p:nvGrpSpPr>
          <p:cNvPr id="13" name="Group 12">
            <a:extLst>
              <a:ext uri="{FF2B5EF4-FFF2-40B4-BE49-F238E27FC236}">
                <a16:creationId xmlns:a16="http://schemas.microsoft.com/office/drawing/2014/main" id="{093F24CD-2861-5BF0-90A7-71ED32E0EB3C}"/>
              </a:ext>
            </a:extLst>
          </p:cNvPr>
          <p:cNvGrpSpPr/>
          <p:nvPr/>
        </p:nvGrpSpPr>
        <p:grpSpPr>
          <a:xfrm>
            <a:off x="8327927" y="1144750"/>
            <a:ext cx="3086430" cy="5328639"/>
            <a:chOff x="8159797" y="1144750"/>
            <a:chExt cx="3086430" cy="5328639"/>
          </a:xfrm>
        </p:grpSpPr>
        <p:pic>
          <p:nvPicPr>
            <p:cNvPr id="7" name="Picture 6">
              <a:extLst>
                <a:ext uri="{FF2B5EF4-FFF2-40B4-BE49-F238E27FC236}">
                  <a16:creationId xmlns:a16="http://schemas.microsoft.com/office/drawing/2014/main" id="{2E08C527-BA8B-8852-408A-B47AA8E5BD4F}"/>
                </a:ext>
              </a:extLst>
            </p:cNvPr>
            <p:cNvPicPr>
              <a:picLocks noChangeAspect="1"/>
            </p:cNvPicPr>
            <p:nvPr/>
          </p:nvPicPr>
          <p:blipFill>
            <a:blip r:embed="rId5"/>
            <a:srcRect l="1419" r="1419"/>
            <a:stretch>
              <a:fillRect/>
            </a:stretch>
          </p:blipFill>
          <p:spPr>
            <a:xfrm>
              <a:off x="8159799" y="1144750"/>
              <a:ext cx="3086428" cy="3769278"/>
            </a:xfrm>
            <a:prstGeom prst="rect">
              <a:avLst/>
            </a:prstGeom>
          </p:spPr>
        </p:pic>
        <p:pic>
          <p:nvPicPr>
            <p:cNvPr id="9" name="Picture 8">
              <a:extLst>
                <a:ext uri="{FF2B5EF4-FFF2-40B4-BE49-F238E27FC236}">
                  <a16:creationId xmlns:a16="http://schemas.microsoft.com/office/drawing/2014/main" id="{47F36145-15BE-3AB1-0FC5-E8CF3C6064CE}"/>
                </a:ext>
              </a:extLst>
            </p:cNvPr>
            <p:cNvPicPr>
              <a:picLocks noChangeAspect="1"/>
            </p:cNvPicPr>
            <p:nvPr/>
          </p:nvPicPr>
          <p:blipFill>
            <a:blip r:embed="rId6"/>
            <a:srcRect l="717" t="4325"/>
            <a:stretch>
              <a:fillRect/>
            </a:stretch>
          </p:blipFill>
          <p:spPr>
            <a:xfrm>
              <a:off x="8159797" y="4829638"/>
              <a:ext cx="3086430" cy="1643751"/>
            </a:xfrm>
            <a:prstGeom prst="rect">
              <a:avLst/>
            </a:prstGeom>
          </p:spPr>
        </p:pic>
      </p:grpSp>
    </p:spTree>
    <p:extLst>
      <p:ext uri="{BB962C8B-B14F-4D97-AF65-F5344CB8AC3E}">
        <p14:creationId xmlns:p14="http://schemas.microsoft.com/office/powerpoint/2010/main" val="2139241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7858B-F4E1-75A2-D409-97105EB3FDE2}"/>
            </a:ext>
          </a:extLst>
        </p:cNvPr>
        <p:cNvGrpSpPr/>
        <p:nvPr/>
      </p:nvGrpSpPr>
      <p:grpSpPr>
        <a:xfrm>
          <a:off x="0" y="0"/>
          <a:ext cx="0" cy="0"/>
          <a:chOff x="0" y="0"/>
          <a:chExt cx="0" cy="0"/>
        </a:xfrm>
      </p:grpSpPr>
      <p:sp>
        <p:nvSpPr>
          <p:cNvPr id="11" name="Content Placeholder 6">
            <a:extLst>
              <a:ext uri="{FF2B5EF4-FFF2-40B4-BE49-F238E27FC236}">
                <a16:creationId xmlns:a16="http://schemas.microsoft.com/office/drawing/2014/main" id="{CAA38876-B63E-6B82-E917-DC930A9A90C3}"/>
              </a:ext>
            </a:extLst>
          </p:cNvPr>
          <p:cNvSpPr txBox="1">
            <a:spLocks/>
          </p:cNvSpPr>
          <p:nvPr/>
        </p:nvSpPr>
        <p:spPr>
          <a:xfrm>
            <a:off x="610292" y="1035908"/>
            <a:ext cx="6949213" cy="271754"/>
          </a:xfrm>
          <a:prstGeom prst="rect">
            <a:avLst/>
          </a:prstGeom>
        </p:spPr>
        <p:txBody>
          <a:bodyPr anchor="ctr" anchorCtr="0"/>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indent="0">
              <a:buNone/>
            </a:pPr>
            <a:r>
              <a:rPr lang="en-US" sz="1800" spc="100" dirty="0">
                <a:solidFill>
                  <a:srgbClr val="CAA86B"/>
                </a:solidFill>
                <a:latin typeface="Gotham Book" pitchFamily="2" charset="0"/>
                <a:cs typeface="Gotham Book" pitchFamily="2" charset="0"/>
              </a:rPr>
              <a:t>AIRFRAME SURVEY LIST EXTERIOR</a:t>
            </a:r>
          </a:p>
        </p:txBody>
      </p:sp>
      <p:cxnSp>
        <p:nvCxnSpPr>
          <p:cNvPr id="12" name="Straight Connector 11">
            <a:extLst>
              <a:ext uri="{FF2B5EF4-FFF2-40B4-BE49-F238E27FC236}">
                <a16:creationId xmlns:a16="http://schemas.microsoft.com/office/drawing/2014/main" id="{551228FE-2235-8977-57A9-AC89A11B0976}"/>
              </a:ext>
            </a:extLst>
          </p:cNvPr>
          <p:cNvCxnSpPr>
            <a:cxnSpLocks/>
          </p:cNvCxnSpPr>
          <p:nvPr/>
        </p:nvCxnSpPr>
        <p:spPr>
          <a:xfrm>
            <a:off x="5300663" y="1171785"/>
            <a:ext cx="6444309" cy="0"/>
          </a:xfrm>
          <a:prstGeom prst="line">
            <a:avLst/>
          </a:prstGeom>
          <a:ln>
            <a:solidFill>
              <a:schemeClr val="bg2">
                <a:lumMod val="75000"/>
                <a:alpha val="27000"/>
              </a:schemeClr>
            </a:solidFill>
          </a:ln>
        </p:spPr>
        <p:style>
          <a:lnRef idx="2">
            <a:schemeClr val="accent1"/>
          </a:lnRef>
          <a:fillRef idx="0">
            <a:schemeClr val="accent1"/>
          </a:fillRef>
          <a:effectRef idx="1">
            <a:schemeClr val="accent1"/>
          </a:effectRef>
          <a:fontRef idx="minor">
            <a:schemeClr val="tx1"/>
          </a:fontRef>
        </p:style>
      </p:cxnSp>
      <p:grpSp>
        <p:nvGrpSpPr>
          <p:cNvPr id="8" name="Group 7">
            <a:extLst>
              <a:ext uri="{FF2B5EF4-FFF2-40B4-BE49-F238E27FC236}">
                <a16:creationId xmlns:a16="http://schemas.microsoft.com/office/drawing/2014/main" id="{88F3C3E5-709D-5AE9-41CD-08CA9BFD0CEE}"/>
              </a:ext>
            </a:extLst>
          </p:cNvPr>
          <p:cNvGrpSpPr/>
          <p:nvPr/>
        </p:nvGrpSpPr>
        <p:grpSpPr>
          <a:xfrm>
            <a:off x="4386822" y="1546241"/>
            <a:ext cx="3418355" cy="4895597"/>
            <a:chOff x="5720459" y="1401925"/>
            <a:chExt cx="3086430" cy="4420231"/>
          </a:xfrm>
        </p:grpSpPr>
        <p:pic>
          <p:nvPicPr>
            <p:cNvPr id="5" name="Picture 4">
              <a:extLst>
                <a:ext uri="{FF2B5EF4-FFF2-40B4-BE49-F238E27FC236}">
                  <a16:creationId xmlns:a16="http://schemas.microsoft.com/office/drawing/2014/main" id="{756EEFF5-6E8D-C4BA-38D6-C87530FC01B3}"/>
                </a:ext>
              </a:extLst>
            </p:cNvPr>
            <p:cNvPicPr>
              <a:picLocks noChangeAspect="1"/>
            </p:cNvPicPr>
            <p:nvPr/>
          </p:nvPicPr>
          <p:blipFill>
            <a:blip r:embed="rId3"/>
            <a:srcRect l="1419" r="1419"/>
            <a:stretch>
              <a:fillRect/>
            </a:stretch>
          </p:blipFill>
          <p:spPr>
            <a:xfrm>
              <a:off x="5720461" y="1401925"/>
              <a:ext cx="3086428" cy="3769278"/>
            </a:xfrm>
            <a:prstGeom prst="rect">
              <a:avLst/>
            </a:prstGeom>
          </p:spPr>
        </p:pic>
        <p:pic>
          <p:nvPicPr>
            <p:cNvPr id="6" name="Picture 5">
              <a:extLst>
                <a:ext uri="{FF2B5EF4-FFF2-40B4-BE49-F238E27FC236}">
                  <a16:creationId xmlns:a16="http://schemas.microsoft.com/office/drawing/2014/main" id="{B835D199-EE1D-6409-9E21-AE943E674B66}"/>
                </a:ext>
              </a:extLst>
            </p:cNvPr>
            <p:cNvPicPr>
              <a:picLocks noChangeAspect="1"/>
            </p:cNvPicPr>
            <p:nvPr/>
          </p:nvPicPr>
          <p:blipFill>
            <a:blip r:embed="rId4"/>
            <a:srcRect l="717" t="4324" b="52875"/>
            <a:stretch>
              <a:fillRect/>
            </a:stretch>
          </p:blipFill>
          <p:spPr>
            <a:xfrm>
              <a:off x="5720459" y="5086814"/>
              <a:ext cx="3086430" cy="735342"/>
            </a:xfrm>
            <a:prstGeom prst="rect">
              <a:avLst/>
            </a:prstGeom>
          </p:spPr>
        </p:pic>
      </p:grpSp>
      <p:pic>
        <p:nvPicPr>
          <p:cNvPr id="7" name="Picture 6">
            <a:extLst>
              <a:ext uri="{FF2B5EF4-FFF2-40B4-BE49-F238E27FC236}">
                <a16:creationId xmlns:a16="http://schemas.microsoft.com/office/drawing/2014/main" id="{67E7C97C-469D-EE3A-76F0-EC47A7846675}"/>
              </a:ext>
            </a:extLst>
          </p:cNvPr>
          <p:cNvPicPr>
            <a:picLocks noChangeAspect="1"/>
          </p:cNvPicPr>
          <p:nvPr/>
        </p:nvPicPr>
        <p:blipFill>
          <a:blip r:embed="rId4"/>
          <a:srcRect l="717" t="47541"/>
          <a:stretch>
            <a:fillRect/>
          </a:stretch>
        </p:blipFill>
        <p:spPr>
          <a:xfrm>
            <a:off x="12764617" y="5025025"/>
            <a:ext cx="3086430" cy="901261"/>
          </a:xfrm>
          <a:prstGeom prst="rect">
            <a:avLst/>
          </a:prstGeom>
        </p:spPr>
      </p:pic>
    </p:spTree>
    <p:extLst>
      <p:ext uri="{BB962C8B-B14F-4D97-AF65-F5344CB8AC3E}">
        <p14:creationId xmlns:p14="http://schemas.microsoft.com/office/powerpoint/2010/main" val="3731928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F3357-A2A1-E4D5-A648-BE487AE6E16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B8BD5E6-05AF-BF27-8414-35D954C904BF}"/>
              </a:ext>
            </a:extLst>
          </p:cNvPr>
          <p:cNvSpPr>
            <a:spLocks noChangeArrowheads="1"/>
          </p:cNvSpPr>
          <p:nvPr/>
        </p:nvSpPr>
        <p:spPr bwMode="auto">
          <a:xfrm>
            <a:off x="1562480" y="2583400"/>
            <a:ext cx="9103360" cy="2099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u="none" strike="noStrike" cap="none" spc="200" normalizeH="0" dirty="0">
                <a:ln>
                  <a:noFill/>
                </a:ln>
                <a:solidFill>
                  <a:schemeClr val="bg1"/>
                </a:solidFill>
                <a:effectLst/>
                <a:latin typeface="Gotham Light" pitchFamily="2" charset="0"/>
                <a:cs typeface="Gotham Light" pitchFamily="2" charset="0"/>
              </a:rPr>
              <a:t>GUIDANCE FOR HIGHER LEVELS</a:t>
            </a:r>
          </a:p>
          <a:p>
            <a:pPr marL="0" marR="0" lvl="0" indent="0" algn="ctr" defTabSz="914400" rtl="0" eaLnBrk="0" fontAlgn="base" latinLnBrk="0" hangingPunct="0">
              <a:lnSpc>
                <a:spcPct val="100000"/>
              </a:lnSpc>
              <a:spcBef>
                <a:spcPct val="0"/>
              </a:spcBef>
              <a:spcAft>
                <a:spcPct val="0"/>
              </a:spcAft>
              <a:buClrTx/>
              <a:buSzTx/>
              <a:buFontTx/>
              <a:buNone/>
              <a:tabLst/>
            </a:pPr>
            <a:r>
              <a:rPr lang="en-US" altLang="en-US" sz="3200" spc="200" dirty="0">
                <a:solidFill>
                  <a:schemeClr val="bg1"/>
                </a:solidFill>
                <a:latin typeface="Gotham Light" pitchFamily="2" charset="0"/>
                <a:cs typeface="Gotham Light" pitchFamily="2" charset="0"/>
              </a:rPr>
              <a:t>OF EVALUATIONS</a:t>
            </a:r>
            <a:endParaRPr kumimoji="0" lang="en-US" altLang="en-US" sz="3200" u="none" strike="noStrike" cap="none" spc="200" normalizeH="0" dirty="0">
              <a:ln>
                <a:noFill/>
              </a:ln>
              <a:solidFill>
                <a:schemeClr val="bg1"/>
              </a:solidFill>
              <a:effectLst/>
              <a:latin typeface="Gotham Light" pitchFamily="2" charset="0"/>
              <a:cs typeface="Gotham Light" pitchFamily="2" charset="0"/>
            </a:endParaRPr>
          </a:p>
          <a:p>
            <a:pPr marL="0" marR="0" lvl="0" indent="0" algn="ctr" defTabSz="914400" rtl="0" eaLnBrk="0" fontAlgn="base" latinLnBrk="0" hangingPunct="0">
              <a:lnSpc>
                <a:spcPct val="250000"/>
              </a:lnSpc>
              <a:spcBef>
                <a:spcPct val="0"/>
              </a:spcBef>
              <a:spcAft>
                <a:spcPct val="0"/>
              </a:spcAft>
              <a:buClrTx/>
              <a:buSzTx/>
              <a:buFontTx/>
              <a:buNone/>
              <a:tabLst/>
            </a:pPr>
            <a:r>
              <a:rPr kumimoji="0" lang="en-US" altLang="en-US" sz="3200" u="none" strike="noStrike" cap="none" spc="200" normalizeH="0" dirty="0">
                <a:ln>
                  <a:noFill/>
                </a:ln>
                <a:solidFill>
                  <a:srgbClr val="CAA86B"/>
                </a:solidFill>
                <a:effectLst/>
                <a:latin typeface="Gotham Light" pitchFamily="2" charset="0"/>
                <a:cs typeface="Gotham Light" pitchFamily="2" charset="0"/>
              </a:rPr>
              <a:t>BEST PRACTICES</a:t>
            </a:r>
          </a:p>
        </p:txBody>
      </p:sp>
      <p:cxnSp>
        <p:nvCxnSpPr>
          <p:cNvPr id="5" name="Straight Connector 4">
            <a:extLst>
              <a:ext uri="{FF2B5EF4-FFF2-40B4-BE49-F238E27FC236}">
                <a16:creationId xmlns:a16="http://schemas.microsoft.com/office/drawing/2014/main" id="{FFEB8533-4EEA-3F66-2C14-1CB5DEB378CE}"/>
              </a:ext>
            </a:extLst>
          </p:cNvPr>
          <p:cNvCxnSpPr>
            <a:cxnSpLocks/>
          </p:cNvCxnSpPr>
          <p:nvPr/>
        </p:nvCxnSpPr>
        <p:spPr>
          <a:xfrm>
            <a:off x="2536031" y="3896069"/>
            <a:ext cx="7193757"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0171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89FA1-B37C-1D01-1928-7432CEECCAB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67702EA-B390-81B0-C087-3CE65D6AA76C}"/>
              </a:ext>
            </a:extLst>
          </p:cNvPr>
          <p:cNvSpPr>
            <a:spLocks noChangeArrowheads="1"/>
          </p:cNvSpPr>
          <p:nvPr/>
        </p:nvSpPr>
        <p:spPr bwMode="auto">
          <a:xfrm>
            <a:off x="1562480" y="2829621"/>
            <a:ext cx="9103360" cy="1606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u="none" strike="noStrike" cap="none" spc="200" normalizeH="0" dirty="0">
                <a:ln>
                  <a:noFill/>
                </a:ln>
                <a:solidFill>
                  <a:schemeClr val="bg1"/>
                </a:solidFill>
                <a:effectLst/>
                <a:latin typeface="Gotham Light" pitchFamily="2" charset="0"/>
                <a:cs typeface="Gotham Light" pitchFamily="2" charset="0"/>
              </a:rPr>
              <a:t>ANTICIPATED SCHEDULE</a:t>
            </a:r>
          </a:p>
          <a:p>
            <a:pPr marL="0" marR="0" lvl="0" indent="0" algn="ctr" defTabSz="914400" rtl="0" eaLnBrk="0" fontAlgn="base" latinLnBrk="0" hangingPunct="0">
              <a:lnSpc>
                <a:spcPct val="250000"/>
              </a:lnSpc>
              <a:spcBef>
                <a:spcPct val="0"/>
              </a:spcBef>
              <a:spcAft>
                <a:spcPct val="0"/>
              </a:spcAft>
              <a:buClrTx/>
              <a:buSzTx/>
              <a:buFontTx/>
              <a:buNone/>
              <a:tabLst/>
            </a:pPr>
            <a:r>
              <a:rPr kumimoji="0" lang="en-US" altLang="en-US" sz="3200" u="none" strike="noStrike" cap="none" spc="200" normalizeH="0" dirty="0">
                <a:ln>
                  <a:noFill/>
                </a:ln>
                <a:solidFill>
                  <a:srgbClr val="CAA86B"/>
                </a:solidFill>
                <a:effectLst/>
                <a:latin typeface="Gotham Light" pitchFamily="2" charset="0"/>
                <a:cs typeface="Gotham Light" pitchFamily="2" charset="0"/>
              </a:rPr>
              <a:t>FALL MEETING PRESENTATION</a:t>
            </a:r>
          </a:p>
        </p:txBody>
      </p:sp>
      <p:cxnSp>
        <p:nvCxnSpPr>
          <p:cNvPr id="5" name="Straight Connector 4">
            <a:extLst>
              <a:ext uri="{FF2B5EF4-FFF2-40B4-BE49-F238E27FC236}">
                <a16:creationId xmlns:a16="http://schemas.microsoft.com/office/drawing/2014/main" id="{629434F4-CCF9-9FE3-87FA-2F2EAE5A3791}"/>
              </a:ext>
            </a:extLst>
          </p:cNvPr>
          <p:cNvCxnSpPr>
            <a:cxnSpLocks/>
          </p:cNvCxnSpPr>
          <p:nvPr/>
        </p:nvCxnSpPr>
        <p:spPr>
          <a:xfrm>
            <a:off x="2536031" y="3688896"/>
            <a:ext cx="7193757"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713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9BC0-23E7-904F-F14A-033276B0CC9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868D8F5-492C-1E49-DEFB-DE05FCADE1F2}"/>
              </a:ext>
            </a:extLst>
          </p:cNvPr>
          <p:cNvSpPr>
            <a:spLocks noChangeArrowheads="1"/>
          </p:cNvSpPr>
          <p:nvPr/>
        </p:nvSpPr>
        <p:spPr bwMode="auto">
          <a:xfrm>
            <a:off x="1562480" y="2583400"/>
            <a:ext cx="9103360" cy="2099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u="none" strike="noStrike" cap="none" spc="200" normalizeH="0" dirty="0">
                <a:ln>
                  <a:noFill/>
                </a:ln>
                <a:solidFill>
                  <a:schemeClr val="bg1"/>
                </a:solidFill>
                <a:effectLst/>
                <a:latin typeface="Gotham Light" pitchFamily="2" charset="0"/>
                <a:cs typeface="Gotham Light" pitchFamily="2" charset="0"/>
              </a:rPr>
              <a:t>DOCUMENT WILL BE AVAILABLE ON THE MEMBER DASHBOARD</a:t>
            </a:r>
          </a:p>
          <a:p>
            <a:pPr marL="0" marR="0" lvl="0" indent="0" algn="ctr" defTabSz="914400" rtl="0" eaLnBrk="0" fontAlgn="base" latinLnBrk="0" hangingPunct="0">
              <a:lnSpc>
                <a:spcPct val="250000"/>
              </a:lnSpc>
              <a:spcBef>
                <a:spcPct val="0"/>
              </a:spcBef>
              <a:spcAft>
                <a:spcPct val="0"/>
              </a:spcAft>
              <a:buClrTx/>
              <a:buSzTx/>
              <a:buFontTx/>
              <a:buNone/>
              <a:tabLst/>
            </a:pPr>
            <a:r>
              <a:rPr kumimoji="0" lang="en-US" altLang="en-US" sz="3200" u="none" strike="noStrike" cap="none" spc="200" normalizeH="0" dirty="0">
                <a:ln>
                  <a:noFill/>
                </a:ln>
                <a:solidFill>
                  <a:srgbClr val="CAA86B"/>
                </a:solidFill>
                <a:effectLst/>
                <a:latin typeface="Gotham Light" pitchFamily="2" charset="0"/>
                <a:cs typeface="Gotham Light" pitchFamily="2" charset="0"/>
              </a:rPr>
              <a:t>COMING SOON                COURSES</a:t>
            </a:r>
          </a:p>
        </p:txBody>
      </p:sp>
      <p:cxnSp>
        <p:nvCxnSpPr>
          <p:cNvPr id="5" name="Straight Connector 4">
            <a:extLst>
              <a:ext uri="{FF2B5EF4-FFF2-40B4-BE49-F238E27FC236}">
                <a16:creationId xmlns:a16="http://schemas.microsoft.com/office/drawing/2014/main" id="{619CACB1-C892-015B-193C-0BE85F3FA323}"/>
              </a:ext>
            </a:extLst>
          </p:cNvPr>
          <p:cNvCxnSpPr>
            <a:cxnSpLocks/>
          </p:cNvCxnSpPr>
          <p:nvPr/>
        </p:nvCxnSpPr>
        <p:spPr>
          <a:xfrm>
            <a:off x="2536031" y="3896069"/>
            <a:ext cx="7193757" cy="0"/>
          </a:xfrm>
          <a:prstGeom prst="line">
            <a:avLst/>
          </a:prstGeom>
          <a:ln w="22225">
            <a:solidFill>
              <a:schemeClr val="bg2">
                <a:lumMod val="75000"/>
                <a:alpha val="40000"/>
              </a:schemeClr>
            </a:solidFill>
          </a:ln>
        </p:spPr>
        <p:style>
          <a:lnRef idx="2">
            <a:schemeClr val="accent1"/>
          </a:lnRef>
          <a:fillRef idx="0">
            <a:schemeClr val="accent1"/>
          </a:fillRef>
          <a:effectRef idx="1">
            <a:schemeClr val="accent1"/>
          </a:effectRef>
          <a:fontRef idx="minor">
            <a:schemeClr val="tx1"/>
          </a:fontRef>
        </p:style>
      </p:cxnSp>
      <p:pic>
        <p:nvPicPr>
          <p:cNvPr id="2" name="Picture 1">
            <a:extLst>
              <a:ext uri="{FF2B5EF4-FFF2-40B4-BE49-F238E27FC236}">
                <a16:creationId xmlns:a16="http://schemas.microsoft.com/office/drawing/2014/main" id="{A9507B2B-1E15-6FF9-D112-F158F0F26E68}"/>
              </a:ext>
            </a:extLst>
          </p:cNvPr>
          <p:cNvPicPr>
            <a:picLocks noChangeAspect="1"/>
          </p:cNvPicPr>
          <p:nvPr/>
        </p:nvPicPr>
        <p:blipFill>
          <a:blip r:embed="rId2"/>
          <a:srcRect l="71363" t="61761" r="14385" b="12233"/>
          <a:stretch>
            <a:fillRect/>
          </a:stretch>
        </p:blipFill>
        <p:spPr>
          <a:xfrm>
            <a:off x="5497120" y="3896069"/>
            <a:ext cx="2454095" cy="958268"/>
          </a:xfrm>
          <a:prstGeom prst="rect">
            <a:avLst/>
          </a:prstGeom>
          <a:noFill/>
        </p:spPr>
      </p:pic>
    </p:spTree>
    <p:extLst>
      <p:ext uri="{BB962C8B-B14F-4D97-AF65-F5344CB8AC3E}">
        <p14:creationId xmlns:p14="http://schemas.microsoft.com/office/powerpoint/2010/main" val="3608281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1355</TotalTime>
  <Words>613</Words>
  <Application>Microsoft Macintosh PowerPoint</Application>
  <PresentationFormat>Widescreen</PresentationFormat>
  <Paragraphs>67</Paragraphs>
  <Slides>18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Gotham Book</vt:lpstr>
      <vt:lpstr>Gotham Light</vt:lpstr>
      <vt:lpstr>Gotham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58</cp:revision>
  <dcterms:created xsi:type="dcterms:W3CDTF">2025-05-01T15:35:56Z</dcterms:created>
  <dcterms:modified xsi:type="dcterms:W3CDTF">2026-05-08T22:08:42Z</dcterms:modified>
</cp:coreProperties>
</file>